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305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65" r:id="rId17"/>
    <p:sldId id="383" r:id="rId18"/>
    <p:sldId id="267" r:id="rId19"/>
    <p:sldId id="38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273" r:id="rId28"/>
    <p:sldId id="274" r:id="rId29"/>
    <p:sldId id="276" r:id="rId30"/>
    <p:sldId id="307" r:id="rId31"/>
    <p:sldId id="308" r:id="rId32"/>
    <p:sldId id="277" r:id="rId33"/>
    <p:sldId id="278" r:id="rId34"/>
    <p:sldId id="280" r:id="rId35"/>
    <p:sldId id="373" r:id="rId36"/>
    <p:sldId id="372" r:id="rId37"/>
    <p:sldId id="374" r:id="rId38"/>
    <p:sldId id="304" r:id="rId39"/>
    <p:sldId id="286" r:id="rId40"/>
    <p:sldId id="287" r:id="rId41"/>
    <p:sldId id="288" r:id="rId42"/>
    <p:sldId id="382" r:id="rId43"/>
    <p:sldId id="321" r:id="rId44"/>
    <p:sldId id="370" r:id="rId45"/>
    <p:sldId id="292" r:id="rId46"/>
    <p:sldId id="293" r:id="rId47"/>
    <p:sldId id="294" r:id="rId48"/>
    <p:sldId id="295" r:id="rId49"/>
    <p:sldId id="296" r:id="rId50"/>
    <p:sldId id="297" r:id="rId51"/>
    <p:sldId id="289" r:id="rId52"/>
    <p:sldId id="298" r:id="rId53"/>
    <p:sldId id="301" r:id="rId54"/>
    <p:sldId id="371" r:id="rId55"/>
    <p:sldId id="302" r:id="rId56"/>
    <p:sldId id="303" r:id="rId57"/>
    <p:sldId id="306" r:id="rId58"/>
    <p:sldId id="27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9887C-835D-40FB-A7A1-7AAA8E7DE5F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2FFCA-1693-4FA5-8D34-5040AE18C512}">
      <dgm:prSet/>
      <dgm:spPr/>
      <dgm:t>
        <a:bodyPr/>
        <a:lstStyle/>
        <a:p>
          <a:r>
            <a:rPr lang="en-US" b="1"/>
            <a:t>AmpC </a:t>
          </a:r>
          <a:endParaRPr lang="en-US"/>
        </a:p>
      </dgm:t>
    </dgm:pt>
    <dgm:pt modelId="{019E50E0-64C3-407A-9D8B-066B7E868C4E}" type="parTrans" cxnId="{9C1CAF38-A1EE-4D67-8BA2-B0F2058ABAE3}">
      <dgm:prSet/>
      <dgm:spPr/>
      <dgm:t>
        <a:bodyPr/>
        <a:lstStyle/>
        <a:p>
          <a:endParaRPr lang="en-US"/>
        </a:p>
      </dgm:t>
    </dgm:pt>
    <dgm:pt modelId="{8666D1B7-C12C-42CB-AEB7-413084B256E6}" type="sibTrans" cxnId="{9C1CAF38-A1EE-4D67-8BA2-B0F2058ABAE3}">
      <dgm:prSet/>
      <dgm:spPr/>
      <dgm:t>
        <a:bodyPr/>
        <a:lstStyle/>
        <a:p>
          <a:endParaRPr lang="en-US"/>
        </a:p>
      </dgm:t>
    </dgm:pt>
    <dgm:pt modelId="{E10F3556-6ADA-4482-A4A6-97CEFD447F0F}">
      <dgm:prSet custT="1"/>
      <dgm:spPr/>
      <dgm:t>
        <a:bodyPr/>
        <a:lstStyle/>
        <a:p>
          <a:r>
            <a:rPr lang="en-US" sz="2200" dirty="0"/>
            <a:t>Cephalosporinases that hydrolyze </a:t>
          </a:r>
          <a:r>
            <a:rPr lang="en-US" sz="2200" dirty="0" err="1"/>
            <a:t>penicillins</a:t>
          </a:r>
          <a:r>
            <a:rPr lang="en-US" sz="2200" dirty="0"/>
            <a:t>, cephalosporins, monobactams, and </a:t>
          </a:r>
          <a:r>
            <a:rPr lang="en-US" sz="2200" dirty="0" err="1"/>
            <a:t>cephamycins</a:t>
          </a:r>
          <a:r>
            <a:rPr lang="en-US" sz="2200" dirty="0"/>
            <a:t>, but not the 4th generation cephalosporins or carbapenems</a:t>
          </a:r>
        </a:p>
      </dgm:t>
    </dgm:pt>
    <dgm:pt modelId="{3A1B8301-B31A-4059-9490-38AFAF2AF3F4}" type="parTrans" cxnId="{BED85C83-B3C3-462C-88C2-2DCD71E7486D}">
      <dgm:prSet/>
      <dgm:spPr/>
      <dgm:t>
        <a:bodyPr/>
        <a:lstStyle/>
        <a:p>
          <a:endParaRPr lang="en-US"/>
        </a:p>
      </dgm:t>
    </dgm:pt>
    <dgm:pt modelId="{0CF6DC86-D240-4543-831A-883C7AB461A3}" type="sibTrans" cxnId="{BED85C83-B3C3-462C-88C2-2DCD71E7486D}">
      <dgm:prSet/>
      <dgm:spPr/>
      <dgm:t>
        <a:bodyPr/>
        <a:lstStyle/>
        <a:p>
          <a:endParaRPr lang="en-US"/>
        </a:p>
      </dgm:t>
    </dgm:pt>
    <dgm:pt modelId="{8E47CDB1-837C-4360-8C4A-3EE6FCB35CCD}">
      <dgm:prSet custT="1"/>
      <dgm:spPr/>
      <dgm:t>
        <a:bodyPr/>
        <a:lstStyle/>
        <a:p>
          <a:r>
            <a:rPr lang="en-US" sz="2200" dirty="0"/>
            <a:t>Resistant to beta-lactamase inhibitors; clavulanic acid induces </a:t>
          </a:r>
          <a:r>
            <a:rPr lang="en-US" sz="2200" dirty="0" err="1"/>
            <a:t>AmpC</a:t>
          </a:r>
          <a:r>
            <a:rPr lang="en-US" sz="2200" dirty="0"/>
            <a:t> enzyme production</a:t>
          </a:r>
        </a:p>
      </dgm:t>
    </dgm:pt>
    <dgm:pt modelId="{0E6FE194-4FAF-47DC-8DF6-A1CF97FCCC3D}" type="parTrans" cxnId="{1782A262-20A8-4E3A-8E90-9E5B4F056882}">
      <dgm:prSet/>
      <dgm:spPr/>
      <dgm:t>
        <a:bodyPr/>
        <a:lstStyle/>
        <a:p>
          <a:endParaRPr lang="en-US"/>
        </a:p>
      </dgm:t>
    </dgm:pt>
    <dgm:pt modelId="{30B35D12-AB97-4494-966F-4794D468E4B2}" type="sibTrans" cxnId="{1782A262-20A8-4E3A-8E90-9E5B4F056882}">
      <dgm:prSet/>
      <dgm:spPr/>
      <dgm:t>
        <a:bodyPr/>
        <a:lstStyle/>
        <a:p>
          <a:endParaRPr lang="en-US"/>
        </a:p>
      </dgm:t>
    </dgm:pt>
    <dgm:pt modelId="{5056649B-5ECF-47E1-B3E1-1BA003F35C37}">
      <dgm:prSet custT="1"/>
      <dgm:spPr/>
      <dgm:t>
        <a:bodyPr/>
        <a:lstStyle/>
        <a:p>
          <a:r>
            <a:rPr lang="en-US" sz="2200" dirty="0"/>
            <a:t>SPICE-</a:t>
          </a:r>
          <a:r>
            <a:rPr lang="en-US" sz="2200" dirty="0" err="1"/>
            <a:t>HaM</a:t>
          </a:r>
          <a:r>
            <a:rPr lang="en-US" sz="2200" dirty="0"/>
            <a:t> </a:t>
          </a:r>
          <a:r>
            <a:rPr lang="en-US" sz="2200" dirty="0" err="1"/>
            <a:t>instrinsic</a:t>
          </a:r>
          <a:r>
            <a:rPr lang="en-US" sz="2200" dirty="0"/>
            <a:t> </a:t>
          </a:r>
          <a:r>
            <a:rPr lang="en-US" sz="2200" dirty="0" err="1"/>
            <a:t>AmpC</a:t>
          </a:r>
          <a:endParaRPr lang="en-US" sz="2200" dirty="0"/>
        </a:p>
      </dgm:t>
    </dgm:pt>
    <dgm:pt modelId="{3FB34650-E594-4976-BE88-AFF36AED5C44}" type="parTrans" cxnId="{0147ED93-1F40-492E-B441-43A51B1364FC}">
      <dgm:prSet/>
      <dgm:spPr/>
      <dgm:t>
        <a:bodyPr/>
        <a:lstStyle/>
        <a:p>
          <a:endParaRPr lang="en-US"/>
        </a:p>
      </dgm:t>
    </dgm:pt>
    <dgm:pt modelId="{C381C1BA-F8DD-42DE-B594-1F69E1AB4A9B}" type="sibTrans" cxnId="{0147ED93-1F40-492E-B441-43A51B1364FC}">
      <dgm:prSet/>
      <dgm:spPr/>
      <dgm:t>
        <a:bodyPr/>
        <a:lstStyle/>
        <a:p>
          <a:endParaRPr lang="en-US"/>
        </a:p>
      </dgm:t>
    </dgm:pt>
    <dgm:pt modelId="{7AA44FA6-0927-462E-9AFC-2F59BA84E60B}">
      <dgm:prSet custT="1"/>
      <dgm:spPr/>
      <dgm:t>
        <a:bodyPr/>
        <a:lstStyle/>
        <a:p>
          <a:r>
            <a:rPr lang="en-US" sz="1400" dirty="0"/>
            <a:t>Resistance genes are </a:t>
          </a:r>
          <a:r>
            <a:rPr lang="en-US" sz="1400" u="sng" dirty="0"/>
            <a:t>usually</a:t>
          </a:r>
          <a:r>
            <a:rPr lang="en-US" sz="1400" dirty="0"/>
            <a:t> encoded on chromosomes (intrinsic)</a:t>
          </a:r>
        </a:p>
      </dgm:t>
    </dgm:pt>
    <dgm:pt modelId="{640EAC5C-CAF8-4E1F-A24D-42140C522511}" type="parTrans" cxnId="{509B1861-798C-4104-BD5F-142C7870AEE8}">
      <dgm:prSet/>
      <dgm:spPr/>
      <dgm:t>
        <a:bodyPr/>
        <a:lstStyle/>
        <a:p>
          <a:endParaRPr lang="en-US"/>
        </a:p>
      </dgm:t>
    </dgm:pt>
    <dgm:pt modelId="{77441B3F-202E-4AFA-9BC2-2371DBAB9E00}" type="sibTrans" cxnId="{509B1861-798C-4104-BD5F-142C7870AEE8}">
      <dgm:prSet/>
      <dgm:spPr/>
      <dgm:t>
        <a:bodyPr/>
        <a:lstStyle/>
        <a:p>
          <a:endParaRPr lang="en-US"/>
        </a:p>
      </dgm:t>
    </dgm:pt>
    <dgm:pt modelId="{6DAE603B-CCB6-49B4-AC0E-6DB34D24906F}">
      <dgm:prSet custT="1"/>
      <dgm:spPr/>
      <dgm:t>
        <a:bodyPr/>
        <a:lstStyle/>
        <a:p>
          <a:r>
            <a:rPr lang="en-US" sz="2400" dirty="0"/>
            <a:t>Some plasmid mediated </a:t>
          </a:r>
          <a:r>
            <a:rPr lang="en-US" sz="2400" dirty="0" err="1"/>
            <a:t>AmpC</a:t>
          </a:r>
          <a:r>
            <a:rPr lang="en-US" sz="2400" dirty="0"/>
            <a:t> observed (associated with other genetic resistance)</a:t>
          </a:r>
        </a:p>
      </dgm:t>
    </dgm:pt>
    <dgm:pt modelId="{A7E1EE4B-1C13-4F9B-9015-D66B111C3912}" type="parTrans" cxnId="{6DCB5E3F-B5D2-4ACF-9F0C-0F569CF32282}">
      <dgm:prSet/>
      <dgm:spPr/>
      <dgm:t>
        <a:bodyPr/>
        <a:lstStyle/>
        <a:p>
          <a:endParaRPr lang="en-US"/>
        </a:p>
      </dgm:t>
    </dgm:pt>
    <dgm:pt modelId="{C279E538-2004-4119-9D33-7EB3B8B85E51}" type="sibTrans" cxnId="{6DCB5E3F-B5D2-4ACF-9F0C-0F569CF32282}">
      <dgm:prSet/>
      <dgm:spPr/>
      <dgm:t>
        <a:bodyPr/>
        <a:lstStyle/>
        <a:p>
          <a:endParaRPr lang="en-US"/>
        </a:p>
      </dgm:t>
    </dgm:pt>
    <dgm:pt modelId="{55FAA6AD-B998-4365-8F57-605F7B555EA8}">
      <dgm:prSet custT="1"/>
      <dgm:spPr/>
      <dgm:t>
        <a:bodyPr/>
        <a:lstStyle/>
        <a:p>
          <a:r>
            <a:rPr lang="en-US" sz="2200" dirty="0"/>
            <a:t>Activity </a:t>
          </a:r>
          <a:r>
            <a:rPr lang="en-US" sz="2200" b="1" dirty="0"/>
            <a:t>induced</a:t>
          </a:r>
          <a:r>
            <a:rPr lang="en-US" sz="2200" dirty="0"/>
            <a:t> in the presence of β-lactam antibiotics </a:t>
          </a:r>
        </a:p>
      </dgm:t>
    </dgm:pt>
    <dgm:pt modelId="{88377441-0324-4AC8-9442-9B60DEA269E7}" type="parTrans" cxnId="{9F9D9A83-048A-456D-A5BA-72755AEC300B}">
      <dgm:prSet/>
      <dgm:spPr/>
      <dgm:t>
        <a:bodyPr/>
        <a:lstStyle/>
        <a:p>
          <a:endParaRPr lang="en-US"/>
        </a:p>
      </dgm:t>
    </dgm:pt>
    <dgm:pt modelId="{02201842-2467-4621-8090-37C28B895EB3}" type="sibTrans" cxnId="{9F9D9A83-048A-456D-A5BA-72755AEC300B}">
      <dgm:prSet/>
      <dgm:spPr/>
      <dgm:t>
        <a:bodyPr/>
        <a:lstStyle/>
        <a:p>
          <a:endParaRPr lang="en-US"/>
        </a:p>
      </dgm:t>
    </dgm:pt>
    <dgm:pt modelId="{25516B40-6438-40F6-B73F-C595D67FC314}" type="pres">
      <dgm:prSet presAssocID="{F259887C-835D-40FB-A7A1-7AAA8E7DE5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74AF5D-E5BA-445A-A264-CDD05C7FDE59}" type="pres">
      <dgm:prSet presAssocID="{D562FFCA-1693-4FA5-8D34-5040AE18C512}" presName="composite" presStyleCnt="0"/>
      <dgm:spPr/>
    </dgm:pt>
    <dgm:pt modelId="{CC70EE9F-6A58-4713-8278-0C6704306CBC}" type="pres">
      <dgm:prSet presAssocID="{D562FFCA-1693-4FA5-8D34-5040AE18C51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EFD6F-4E32-462A-A1FD-E7F3ED3EDBE8}" type="pres">
      <dgm:prSet presAssocID="{D562FFCA-1693-4FA5-8D34-5040AE18C512}" presName="descendantText" presStyleLbl="alignAcc1" presStyleIdx="0" presStyleCnt="2" custScaleY="198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A0DEB-C870-4D9B-A2E9-451E414CCD65}" type="pres">
      <dgm:prSet presAssocID="{8666D1B7-C12C-42CB-AEB7-413084B256E6}" presName="sp" presStyleCnt="0"/>
      <dgm:spPr/>
    </dgm:pt>
    <dgm:pt modelId="{0B28FFA3-BB98-4DEA-AB3E-EADD34C96D99}" type="pres">
      <dgm:prSet presAssocID="{7AA44FA6-0927-462E-9AFC-2F59BA84E60B}" presName="composite" presStyleCnt="0"/>
      <dgm:spPr/>
    </dgm:pt>
    <dgm:pt modelId="{4E5420F8-90B8-41D1-B5A5-85A9ABB6EDF5}" type="pres">
      <dgm:prSet presAssocID="{7AA44FA6-0927-462E-9AFC-2F59BA84E60B}" presName="parentText" presStyleLbl="alignNode1" presStyleIdx="1" presStyleCnt="2" custLinFactNeighborX="-7788" custLinFactNeighborY="141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3B567-C03E-4CED-8A79-DC94CB3BB3BF}" type="pres">
      <dgm:prSet presAssocID="{7AA44FA6-0927-462E-9AFC-2F59BA84E60B}" presName="descendantText" presStyleLbl="alignAcc1" presStyleIdx="1" presStyleCnt="2" custLinFactNeighborX="-169" custLinFactNeighborY="21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AE432C-B447-45CA-8E9B-0A7AC2B532B0}" type="presOf" srcId="{55FAA6AD-B998-4365-8F57-605F7B555EA8}" destId="{057EFD6F-4E32-462A-A1FD-E7F3ED3EDBE8}" srcOrd="0" destOrd="1" presId="urn:microsoft.com/office/officeart/2005/8/layout/chevron2"/>
    <dgm:cxn modelId="{30EDD92E-D2D1-494B-AB9D-91962618C7FF}" type="presOf" srcId="{7AA44FA6-0927-462E-9AFC-2F59BA84E60B}" destId="{4E5420F8-90B8-41D1-B5A5-85A9ABB6EDF5}" srcOrd="0" destOrd="0" presId="urn:microsoft.com/office/officeart/2005/8/layout/chevron2"/>
    <dgm:cxn modelId="{87EF2249-316E-4F49-B678-ACD5E5853B14}" type="presOf" srcId="{8E47CDB1-837C-4360-8C4A-3EE6FCB35CCD}" destId="{057EFD6F-4E32-462A-A1FD-E7F3ED3EDBE8}" srcOrd="0" destOrd="2" presId="urn:microsoft.com/office/officeart/2005/8/layout/chevron2"/>
    <dgm:cxn modelId="{BED85C83-B3C3-462C-88C2-2DCD71E7486D}" srcId="{D562FFCA-1693-4FA5-8D34-5040AE18C512}" destId="{E10F3556-6ADA-4482-A4A6-97CEFD447F0F}" srcOrd="0" destOrd="0" parTransId="{3A1B8301-B31A-4059-9490-38AFAF2AF3F4}" sibTransId="{0CF6DC86-D240-4543-831A-883C7AB461A3}"/>
    <dgm:cxn modelId="{1782A262-20A8-4E3A-8E90-9E5B4F056882}" srcId="{D562FFCA-1693-4FA5-8D34-5040AE18C512}" destId="{8E47CDB1-837C-4360-8C4A-3EE6FCB35CCD}" srcOrd="2" destOrd="0" parTransId="{0E6FE194-4FAF-47DC-8DF6-A1CF97FCCC3D}" sibTransId="{30B35D12-AB97-4494-966F-4794D468E4B2}"/>
    <dgm:cxn modelId="{8E02C1FB-1D77-4626-A712-219564CABF91}" type="presOf" srcId="{5056649B-5ECF-47E1-B3E1-1BA003F35C37}" destId="{057EFD6F-4E32-462A-A1FD-E7F3ED3EDBE8}" srcOrd="0" destOrd="3" presId="urn:microsoft.com/office/officeart/2005/8/layout/chevron2"/>
    <dgm:cxn modelId="{84742358-54C4-4E1F-A8F0-5EEF66A3AB29}" type="presOf" srcId="{F259887C-835D-40FB-A7A1-7AAA8E7DE5F5}" destId="{25516B40-6438-40F6-B73F-C595D67FC314}" srcOrd="0" destOrd="0" presId="urn:microsoft.com/office/officeart/2005/8/layout/chevron2"/>
    <dgm:cxn modelId="{06E884E5-4AFB-44A2-966E-7676DCB1A006}" type="presOf" srcId="{D562FFCA-1693-4FA5-8D34-5040AE18C512}" destId="{CC70EE9F-6A58-4713-8278-0C6704306CBC}" srcOrd="0" destOrd="0" presId="urn:microsoft.com/office/officeart/2005/8/layout/chevron2"/>
    <dgm:cxn modelId="{509B1861-798C-4104-BD5F-142C7870AEE8}" srcId="{F259887C-835D-40FB-A7A1-7AAA8E7DE5F5}" destId="{7AA44FA6-0927-462E-9AFC-2F59BA84E60B}" srcOrd="1" destOrd="0" parTransId="{640EAC5C-CAF8-4E1F-A24D-42140C522511}" sibTransId="{77441B3F-202E-4AFA-9BC2-2371DBAB9E00}"/>
    <dgm:cxn modelId="{6DCB5E3F-B5D2-4ACF-9F0C-0F569CF32282}" srcId="{7AA44FA6-0927-462E-9AFC-2F59BA84E60B}" destId="{6DAE603B-CCB6-49B4-AC0E-6DB34D24906F}" srcOrd="0" destOrd="0" parTransId="{A7E1EE4B-1C13-4F9B-9015-D66B111C3912}" sibTransId="{C279E538-2004-4119-9D33-7EB3B8B85E51}"/>
    <dgm:cxn modelId="{95459427-CBA4-442F-9E39-7B8337B1560B}" type="presOf" srcId="{6DAE603B-CCB6-49B4-AC0E-6DB34D24906F}" destId="{7783B567-C03E-4CED-8A79-DC94CB3BB3BF}" srcOrd="0" destOrd="0" presId="urn:microsoft.com/office/officeart/2005/8/layout/chevron2"/>
    <dgm:cxn modelId="{9C1CAF38-A1EE-4D67-8BA2-B0F2058ABAE3}" srcId="{F259887C-835D-40FB-A7A1-7AAA8E7DE5F5}" destId="{D562FFCA-1693-4FA5-8D34-5040AE18C512}" srcOrd="0" destOrd="0" parTransId="{019E50E0-64C3-407A-9D8B-066B7E868C4E}" sibTransId="{8666D1B7-C12C-42CB-AEB7-413084B256E6}"/>
    <dgm:cxn modelId="{0147ED93-1F40-492E-B441-43A51B1364FC}" srcId="{D562FFCA-1693-4FA5-8D34-5040AE18C512}" destId="{5056649B-5ECF-47E1-B3E1-1BA003F35C37}" srcOrd="3" destOrd="0" parTransId="{3FB34650-E594-4976-BE88-AFF36AED5C44}" sibTransId="{C381C1BA-F8DD-42DE-B594-1F69E1AB4A9B}"/>
    <dgm:cxn modelId="{9F9D9A83-048A-456D-A5BA-72755AEC300B}" srcId="{D562FFCA-1693-4FA5-8D34-5040AE18C512}" destId="{55FAA6AD-B998-4365-8F57-605F7B555EA8}" srcOrd="1" destOrd="0" parTransId="{88377441-0324-4AC8-9442-9B60DEA269E7}" sibTransId="{02201842-2467-4621-8090-37C28B895EB3}"/>
    <dgm:cxn modelId="{75C362B3-C86F-4975-9195-ED15886C3948}" type="presOf" srcId="{E10F3556-6ADA-4482-A4A6-97CEFD447F0F}" destId="{057EFD6F-4E32-462A-A1FD-E7F3ED3EDBE8}" srcOrd="0" destOrd="0" presId="urn:microsoft.com/office/officeart/2005/8/layout/chevron2"/>
    <dgm:cxn modelId="{E670D9AD-0741-40EB-8918-CE46F6162771}" type="presParOf" srcId="{25516B40-6438-40F6-B73F-C595D67FC314}" destId="{3F74AF5D-E5BA-445A-A264-CDD05C7FDE59}" srcOrd="0" destOrd="0" presId="urn:microsoft.com/office/officeart/2005/8/layout/chevron2"/>
    <dgm:cxn modelId="{DFE29A58-20AF-4C27-BBF2-D74B43588C03}" type="presParOf" srcId="{3F74AF5D-E5BA-445A-A264-CDD05C7FDE59}" destId="{CC70EE9F-6A58-4713-8278-0C6704306CBC}" srcOrd="0" destOrd="0" presId="urn:microsoft.com/office/officeart/2005/8/layout/chevron2"/>
    <dgm:cxn modelId="{ED4B4202-1F75-4174-BC2F-B113B306CB6C}" type="presParOf" srcId="{3F74AF5D-E5BA-445A-A264-CDD05C7FDE59}" destId="{057EFD6F-4E32-462A-A1FD-E7F3ED3EDBE8}" srcOrd="1" destOrd="0" presId="urn:microsoft.com/office/officeart/2005/8/layout/chevron2"/>
    <dgm:cxn modelId="{8355CFCA-E0BF-4792-801B-C2B380D03CEF}" type="presParOf" srcId="{25516B40-6438-40F6-B73F-C595D67FC314}" destId="{AACA0DEB-C870-4D9B-A2E9-451E414CCD65}" srcOrd="1" destOrd="0" presId="urn:microsoft.com/office/officeart/2005/8/layout/chevron2"/>
    <dgm:cxn modelId="{12DFA997-B30C-4D12-9295-1DE6BBC0896C}" type="presParOf" srcId="{25516B40-6438-40F6-B73F-C595D67FC314}" destId="{0B28FFA3-BB98-4DEA-AB3E-EADD34C96D99}" srcOrd="2" destOrd="0" presId="urn:microsoft.com/office/officeart/2005/8/layout/chevron2"/>
    <dgm:cxn modelId="{984A37CC-5A95-4740-8572-D8D84DF8EA37}" type="presParOf" srcId="{0B28FFA3-BB98-4DEA-AB3E-EADD34C96D99}" destId="{4E5420F8-90B8-41D1-B5A5-85A9ABB6EDF5}" srcOrd="0" destOrd="0" presId="urn:microsoft.com/office/officeart/2005/8/layout/chevron2"/>
    <dgm:cxn modelId="{7D935F79-6667-4F96-B82D-3B9AC007BD8A}" type="presParOf" srcId="{0B28FFA3-BB98-4DEA-AB3E-EADD34C96D99}" destId="{7783B567-C03E-4CED-8A79-DC94CB3BB3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0EE9F-6A58-4713-8278-0C6704306CBC}">
      <dsp:nvSpPr>
        <dsp:cNvPr id="0" name=""/>
        <dsp:cNvSpPr/>
      </dsp:nvSpPr>
      <dsp:spPr>
        <a:xfrm rot="5400000">
          <a:off x="-362052" y="1150750"/>
          <a:ext cx="2413681" cy="16895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/>
            <a:t>AmpC </a:t>
          </a:r>
          <a:endParaRPr lang="en-US" sz="4700" kern="1200"/>
        </a:p>
      </dsp:txBody>
      <dsp:txXfrm rot="-5400000">
        <a:off x="1" y="1633487"/>
        <a:ext cx="1689577" cy="724104"/>
      </dsp:txXfrm>
    </dsp:sp>
    <dsp:sp modelId="{057EFD6F-4E32-462A-A1FD-E7F3ED3EDBE8}">
      <dsp:nvSpPr>
        <dsp:cNvPr id="0" name=""/>
        <dsp:cNvSpPr/>
      </dsp:nvSpPr>
      <dsp:spPr>
        <a:xfrm rot="5400000">
          <a:off x="3710713" y="-2001666"/>
          <a:ext cx="3107349" cy="7149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Cephalosporinases that hydrolyze </a:t>
          </a:r>
          <a:r>
            <a:rPr lang="en-US" sz="2200" kern="1200" dirty="0" err="1"/>
            <a:t>penicillins</a:t>
          </a:r>
          <a:r>
            <a:rPr lang="en-US" sz="2200" kern="1200" dirty="0"/>
            <a:t>, cephalosporins, monobactams, and </a:t>
          </a:r>
          <a:r>
            <a:rPr lang="en-US" sz="2200" kern="1200" dirty="0" err="1"/>
            <a:t>cephamycins</a:t>
          </a:r>
          <a:r>
            <a:rPr lang="en-US" sz="2200" kern="1200" dirty="0"/>
            <a:t>, but not the 4th generation cephalosporins or carbapenems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Activity </a:t>
          </a:r>
          <a:r>
            <a:rPr lang="en-US" sz="2200" b="1" kern="1200" dirty="0"/>
            <a:t>induced</a:t>
          </a:r>
          <a:r>
            <a:rPr lang="en-US" sz="2200" kern="1200" dirty="0"/>
            <a:t> in the presence of β-lactam antibiotics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Resistant to beta-lactamase inhibitors; clavulanic acid induces </a:t>
          </a:r>
          <a:r>
            <a:rPr lang="en-US" sz="2200" kern="1200" dirty="0" err="1"/>
            <a:t>AmpC</a:t>
          </a:r>
          <a:r>
            <a:rPr lang="en-US" sz="2200" kern="1200" dirty="0"/>
            <a:t> enzyme production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SPICE-</a:t>
          </a:r>
          <a:r>
            <a:rPr lang="en-US" sz="2200" kern="1200" dirty="0" err="1"/>
            <a:t>HaM</a:t>
          </a:r>
          <a:r>
            <a:rPr lang="en-US" sz="2200" kern="1200" dirty="0"/>
            <a:t> </a:t>
          </a:r>
          <a:r>
            <a:rPr lang="en-US" sz="2200" kern="1200" dirty="0" err="1"/>
            <a:t>instrinsic</a:t>
          </a:r>
          <a:r>
            <a:rPr lang="en-US" sz="2200" kern="1200" dirty="0"/>
            <a:t> </a:t>
          </a:r>
          <a:r>
            <a:rPr lang="en-US" sz="2200" kern="1200" dirty="0" err="1"/>
            <a:t>AmpC</a:t>
          </a:r>
          <a:endParaRPr lang="en-US" sz="2200" kern="1200" dirty="0"/>
        </a:p>
      </dsp:txBody>
      <dsp:txXfrm rot="-5400000">
        <a:off x="1689577" y="171158"/>
        <a:ext cx="6997934" cy="2803973"/>
      </dsp:txXfrm>
    </dsp:sp>
    <dsp:sp modelId="{4E5420F8-90B8-41D1-B5A5-85A9ABB6EDF5}">
      <dsp:nvSpPr>
        <dsp:cNvPr id="0" name=""/>
        <dsp:cNvSpPr/>
      </dsp:nvSpPr>
      <dsp:spPr>
        <a:xfrm rot="5400000">
          <a:off x="-362052" y="3344283"/>
          <a:ext cx="2413681" cy="16895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Resistance genes are </a:t>
          </a:r>
          <a:r>
            <a:rPr lang="en-US" sz="1400" u="sng" kern="1200" dirty="0"/>
            <a:t>usually</a:t>
          </a:r>
          <a:r>
            <a:rPr lang="en-US" sz="1400" kern="1200" dirty="0"/>
            <a:t> encoded on chromosomes (intrinsic)</a:t>
          </a:r>
        </a:p>
      </dsp:txBody>
      <dsp:txXfrm rot="-5400000">
        <a:off x="1" y="3827020"/>
        <a:ext cx="1689577" cy="724104"/>
      </dsp:txXfrm>
    </dsp:sp>
    <dsp:sp modelId="{7783B567-C03E-4CED-8A79-DC94CB3BB3BF}">
      <dsp:nvSpPr>
        <dsp:cNvPr id="0" name=""/>
        <dsp:cNvSpPr/>
      </dsp:nvSpPr>
      <dsp:spPr>
        <a:xfrm rot="5400000">
          <a:off x="4467446" y="513861"/>
          <a:ext cx="1569718" cy="7149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/>
            <a:t>Some plasmid mediated </a:t>
          </a:r>
          <a:r>
            <a:rPr lang="en-US" sz="2400" kern="1200" dirty="0" err="1"/>
            <a:t>AmpC</a:t>
          </a:r>
          <a:r>
            <a:rPr lang="en-US" sz="2400" kern="1200" dirty="0"/>
            <a:t> observed (associated with other genetic resistance)</a:t>
          </a:r>
        </a:p>
      </dsp:txBody>
      <dsp:txXfrm rot="-5400000">
        <a:off x="1677495" y="3380440"/>
        <a:ext cx="7072995" cy="141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04459-A51B-4B39-8481-61CF4848D9C4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527A3-1927-42DF-B98A-E1C13FDB5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0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Yes. The phenotypic confirmatory test does not detect all ESBLs. Some organisms with ESBLs contain other β-lactamases that can mask ESBL production in the phenotypic test, resulting in a false-negative test. These β-lactamases include </a:t>
            </a:r>
            <a:r>
              <a:rPr lang="en-US" dirty="0" err="1">
                <a:effectLst/>
              </a:rPr>
              <a:t>AmpCs</a:t>
            </a:r>
            <a:r>
              <a:rPr lang="en-US" dirty="0">
                <a:effectLst/>
              </a:rPr>
              <a:t> and inhibitor-resistant TEMs (IRTs). Hyper-production of TEM and/or SHV β-lactamases in organisms with ESBLs also may cause false-negative phenotypic confirmatory test results</a:t>
            </a: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pPr lvl="0"/>
            <a:r>
              <a:rPr lang="en-US" dirty="0" err="1"/>
              <a:t>AmpC</a:t>
            </a:r>
            <a:r>
              <a:rPr lang="en-US" dirty="0"/>
              <a:t> is normally produced in low levels by many organisms and is not associated with resistance, but it can be produced at high levels and cause resistance. </a:t>
            </a:r>
          </a:p>
          <a:p>
            <a:pPr defTabSz="924916">
              <a:defRPr/>
            </a:pPr>
            <a:r>
              <a:rPr lang="en-US" dirty="0"/>
              <a:t>Resistance may not be detectable initially, but appears after a period of exposure to beta-lactam </a:t>
            </a:r>
            <a:r>
              <a:rPr lang="en-US" dirty="0" err="1"/>
              <a:t>antibioticsOther</a:t>
            </a:r>
            <a:r>
              <a:rPr lang="en-US" dirty="0"/>
              <a:t> organisms in that can harbor </a:t>
            </a:r>
            <a:r>
              <a:rPr lang="en-US" dirty="0" err="1"/>
              <a:t>AmpC</a:t>
            </a:r>
            <a:r>
              <a:rPr lang="en-US" dirty="0"/>
              <a:t> include: </a:t>
            </a:r>
            <a:r>
              <a:rPr lang="en-US" i="1" dirty="0"/>
              <a:t>Acinetobacter, </a:t>
            </a:r>
            <a:r>
              <a:rPr lang="en-US" i="1" dirty="0" err="1"/>
              <a:t>Cronobacter</a:t>
            </a:r>
            <a:r>
              <a:rPr lang="en-US" i="1" dirty="0"/>
              <a:t>, </a:t>
            </a:r>
            <a:r>
              <a:rPr lang="en-US" i="1" dirty="0" err="1"/>
              <a:t>Edwardsiella</a:t>
            </a:r>
            <a:r>
              <a:rPr lang="en-US" i="1" dirty="0"/>
              <a:t>, Hafnia, </a:t>
            </a:r>
            <a:r>
              <a:rPr lang="en-US" i="1" dirty="0" err="1"/>
              <a:t>Morganella</a:t>
            </a:r>
            <a:r>
              <a:rPr lang="en-US" i="1" dirty="0"/>
              <a:t>,</a:t>
            </a:r>
            <a:r>
              <a:rPr lang="en-US" dirty="0"/>
              <a:t> and rarely </a:t>
            </a:r>
            <a:r>
              <a:rPr lang="en-US" i="1" dirty="0"/>
              <a:t>Pseudomonas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D1735-C1CE-410F-84BB-AC4EC3B3287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D13-568E-4D8B-AA3A-0EAB2B319AC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9E-47C8-4FDA-8A91-C5130E4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2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D13-568E-4D8B-AA3A-0EAB2B319AC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9E-47C8-4FDA-8A91-C5130E4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D13-568E-4D8B-AA3A-0EAB2B319AC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9E-47C8-4FDA-8A91-C5130E4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D13-568E-4D8B-AA3A-0EAB2B319AC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9E-47C8-4FDA-8A91-C5130E4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D13-568E-4D8B-AA3A-0EAB2B319AC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9E-47C8-4FDA-8A91-C5130E4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D13-568E-4D8B-AA3A-0EAB2B319AC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9E-47C8-4FDA-8A91-C5130E4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D13-568E-4D8B-AA3A-0EAB2B319AC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9E-47C8-4FDA-8A91-C5130E4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D13-568E-4D8B-AA3A-0EAB2B319AC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9E-47C8-4FDA-8A91-C5130E4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D13-568E-4D8B-AA3A-0EAB2B319AC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9E-47C8-4FDA-8A91-C5130E4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5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D13-568E-4D8B-AA3A-0EAB2B319AC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9E-47C8-4FDA-8A91-C5130E4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6D13-568E-4D8B-AA3A-0EAB2B319AC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819E-47C8-4FDA-8A91-C5130E4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1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D6D13-568E-4D8B-AA3A-0EAB2B319AC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819E-47C8-4FDA-8A91-C5130E4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youtu.be/mzddAYYDZkk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Clinically Relevant Microbiology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Edward L. Goodman, MD</a:t>
            </a:r>
          </a:p>
          <a:p>
            <a:r>
              <a:rPr lang="en-US" dirty="0"/>
              <a:t>Core Faculty</a:t>
            </a:r>
          </a:p>
          <a:p>
            <a:r>
              <a:rPr lang="en-US" dirty="0" smtClean="0"/>
              <a:t>August 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Micro Choices Based on Source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953" y="1825625"/>
            <a:ext cx="88000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Mycobacteria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= M. tuberculosis</a:t>
            </a:r>
          </a:p>
          <a:p>
            <a:pPr lvl="1"/>
            <a:r>
              <a:rPr lang="en-US" dirty="0"/>
              <a:t>AFB smear from sputum = place patient in Airborne </a:t>
            </a:r>
            <a:r>
              <a:rPr lang="en-US" dirty="0" smtClean="0"/>
              <a:t>Precautions when ordered</a:t>
            </a:r>
            <a:endParaRPr lang="en-US" dirty="0"/>
          </a:p>
          <a:p>
            <a:pPr lvl="1"/>
            <a:r>
              <a:rPr lang="en-US" dirty="0"/>
              <a:t>Send three smears at 8 hour intervals, preferable one in early AM</a:t>
            </a:r>
          </a:p>
          <a:p>
            <a:pPr lvl="2"/>
            <a:r>
              <a:rPr lang="en-US" dirty="0"/>
              <a:t>If all three negative, Infection Prevention </a:t>
            </a:r>
            <a:r>
              <a:rPr lang="en-US" i="1" dirty="0" smtClean="0"/>
              <a:t>may </a:t>
            </a:r>
            <a:r>
              <a:rPr lang="en-US" i="1" dirty="0"/>
              <a:t>allow </a:t>
            </a:r>
            <a:r>
              <a:rPr lang="en-US" dirty="0"/>
              <a:t>Airborne Precautions to cease</a:t>
            </a:r>
          </a:p>
          <a:p>
            <a:pPr lvl="2"/>
            <a:r>
              <a:rPr lang="en-US" dirty="0"/>
              <a:t>Always check with IP before stopping Airborne</a:t>
            </a:r>
          </a:p>
          <a:p>
            <a:pPr lvl="1"/>
            <a:r>
              <a:rPr lang="en-US" dirty="0"/>
              <a:t>Direct PCR on sputum available for M. Tb as well as RIF resistance </a:t>
            </a:r>
          </a:p>
          <a:p>
            <a:pPr lvl="2"/>
            <a:r>
              <a:rPr lang="en-US" dirty="0"/>
              <a:t>Automatically performed by the microbiology lab on AFB direct smear positive respiratory </a:t>
            </a:r>
            <a:r>
              <a:rPr lang="en-US" dirty="0" smtClean="0"/>
              <a:t>samples</a:t>
            </a:r>
          </a:p>
          <a:p>
            <a:pPr lvl="1"/>
            <a:r>
              <a:rPr lang="en-US" dirty="0" smtClean="0"/>
              <a:t>MALDI-TOF is now the primary method of speciation of AFB</a:t>
            </a:r>
          </a:p>
          <a:p>
            <a:pPr lvl="2"/>
            <a:r>
              <a:rPr lang="en-US" dirty="0" smtClean="0"/>
              <a:t>More about MALDI later </a:t>
            </a:r>
            <a:endParaRPr lang="en-US" dirty="0"/>
          </a:p>
          <a:p>
            <a:pPr lvl="1"/>
            <a:endParaRPr lang="en-US" dirty="0" smtClean="0">
              <a:highlight>
                <a:srgbClr val="FFFF00"/>
              </a:highlight>
            </a:endParaRP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Atypical Mycobacteria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Slow growers</a:t>
            </a:r>
          </a:p>
          <a:p>
            <a:pPr lvl="1"/>
            <a:r>
              <a:rPr lang="en-US" dirty="0"/>
              <a:t>M. </a:t>
            </a:r>
            <a:r>
              <a:rPr lang="en-US" dirty="0" err="1"/>
              <a:t>avium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Mimics TB</a:t>
            </a:r>
          </a:p>
          <a:p>
            <a:pPr lvl="2"/>
            <a:r>
              <a:rPr lang="en-US" dirty="0"/>
              <a:t>Disseminated in HIV</a:t>
            </a:r>
          </a:p>
          <a:p>
            <a:pPr lvl="1"/>
            <a:r>
              <a:rPr lang="en-US" dirty="0"/>
              <a:t>M. </a:t>
            </a:r>
            <a:r>
              <a:rPr lang="en-US" dirty="0" err="1"/>
              <a:t>kansasii</a:t>
            </a:r>
            <a:endParaRPr lang="en-US" dirty="0"/>
          </a:p>
          <a:p>
            <a:pPr lvl="2"/>
            <a:r>
              <a:rPr lang="en-US" dirty="0"/>
              <a:t>Mimics TB</a:t>
            </a:r>
          </a:p>
          <a:p>
            <a:pPr lvl="1"/>
            <a:r>
              <a:rPr lang="en-US" dirty="0"/>
              <a:t>M. </a:t>
            </a:r>
            <a:r>
              <a:rPr lang="en-US" dirty="0" err="1"/>
              <a:t>marinum</a:t>
            </a:r>
            <a:endParaRPr lang="en-US" dirty="0"/>
          </a:p>
          <a:p>
            <a:pPr lvl="2"/>
            <a:r>
              <a:rPr lang="en-US" dirty="0"/>
              <a:t>Aquarium, extremities, lower temperature</a:t>
            </a:r>
          </a:p>
          <a:p>
            <a:r>
              <a:rPr lang="en-US" dirty="0"/>
              <a:t>Rapid growers = resistant to standard TB drugs</a:t>
            </a:r>
          </a:p>
          <a:p>
            <a:pPr lvl="1"/>
            <a:r>
              <a:rPr lang="en-US" dirty="0"/>
              <a:t>M. </a:t>
            </a:r>
            <a:r>
              <a:rPr lang="en-US" dirty="0" err="1"/>
              <a:t>fortuitum</a:t>
            </a:r>
            <a:endParaRPr lang="en-US" dirty="0"/>
          </a:p>
          <a:p>
            <a:pPr lvl="1"/>
            <a:r>
              <a:rPr lang="en-US" dirty="0"/>
              <a:t>M. </a:t>
            </a:r>
            <a:r>
              <a:rPr lang="en-US" dirty="0" err="1"/>
              <a:t>chelonei</a:t>
            </a:r>
            <a:endParaRPr lang="en-US" dirty="0"/>
          </a:p>
          <a:p>
            <a:pPr lvl="1"/>
            <a:r>
              <a:rPr lang="en-US" dirty="0"/>
              <a:t>M. </a:t>
            </a:r>
            <a:r>
              <a:rPr lang="en-US" dirty="0" err="1"/>
              <a:t>abscessus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Yeasts</a:t>
            </a:r>
          </a:p>
          <a:p>
            <a:pPr lvl="1"/>
            <a:r>
              <a:rPr lang="en-US" dirty="0"/>
              <a:t>Candida</a:t>
            </a:r>
          </a:p>
          <a:p>
            <a:pPr lvl="1"/>
            <a:r>
              <a:rPr lang="en-US" dirty="0"/>
              <a:t>Cryptococcus</a:t>
            </a:r>
          </a:p>
          <a:p>
            <a:pPr lvl="1"/>
            <a:r>
              <a:rPr lang="en-US" dirty="0"/>
              <a:t>Sporotrichosis</a:t>
            </a:r>
          </a:p>
          <a:p>
            <a:r>
              <a:rPr lang="en-US" dirty="0"/>
              <a:t>Hyphae formers</a:t>
            </a:r>
          </a:p>
          <a:p>
            <a:pPr lvl="1"/>
            <a:r>
              <a:rPr lang="en-US" dirty="0"/>
              <a:t>Dimorphic = geographic</a:t>
            </a:r>
          </a:p>
          <a:p>
            <a:pPr lvl="2"/>
            <a:r>
              <a:rPr lang="en-US" dirty="0" err="1"/>
              <a:t>Histo</a:t>
            </a:r>
            <a:r>
              <a:rPr lang="en-US" dirty="0"/>
              <a:t>, </a:t>
            </a:r>
            <a:r>
              <a:rPr lang="en-US" dirty="0" err="1"/>
              <a:t>Cocci</a:t>
            </a:r>
            <a:r>
              <a:rPr lang="en-US" dirty="0"/>
              <a:t>, </a:t>
            </a:r>
            <a:r>
              <a:rPr lang="en-US" dirty="0" err="1"/>
              <a:t>Blasto</a:t>
            </a:r>
            <a:endParaRPr lang="en-US" dirty="0"/>
          </a:p>
          <a:p>
            <a:pPr lvl="1"/>
            <a:r>
              <a:rPr lang="en-US" dirty="0"/>
              <a:t>Opportunistic</a:t>
            </a:r>
          </a:p>
          <a:p>
            <a:pPr lvl="2"/>
            <a:r>
              <a:rPr lang="en-US" dirty="0" err="1"/>
              <a:t>Aspergillis</a:t>
            </a:r>
            <a:endParaRPr lang="en-US" dirty="0"/>
          </a:p>
          <a:p>
            <a:pPr lvl="2"/>
            <a:r>
              <a:rPr lang="en-US" dirty="0" err="1"/>
              <a:t>Zygomycetes</a:t>
            </a:r>
            <a:endParaRPr lang="en-US" dirty="0"/>
          </a:p>
          <a:p>
            <a:pPr lvl="2"/>
            <a:r>
              <a:rPr lang="en-US" dirty="0" err="1"/>
              <a:t>Fusarium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Protozoans (do not cause eosinophilia)</a:t>
            </a:r>
          </a:p>
          <a:p>
            <a:pPr lvl="1"/>
            <a:r>
              <a:rPr lang="en-US" dirty="0"/>
              <a:t>Malaria = rapid antigen test, thick and thin smears</a:t>
            </a:r>
          </a:p>
          <a:p>
            <a:pPr lvl="1"/>
            <a:r>
              <a:rPr lang="en-US" dirty="0"/>
              <a:t>Amoeba = rapid antigen test, serology</a:t>
            </a:r>
          </a:p>
          <a:p>
            <a:pPr lvl="1"/>
            <a:r>
              <a:rPr lang="en-US" dirty="0"/>
              <a:t>Giardia = rapid antigen test</a:t>
            </a:r>
          </a:p>
          <a:p>
            <a:pPr lvl="1"/>
            <a:r>
              <a:rPr lang="en-US" dirty="0" err="1"/>
              <a:t>Leishmania</a:t>
            </a:r>
            <a:r>
              <a:rPr lang="en-US" dirty="0"/>
              <a:t> = histopathology</a:t>
            </a:r>
          </a:p>
          <a:p>
            <a:r>
              <a:rPr lang="en-US" dirty="0"/>
              <a:t>Worms = detected by microscopy (eggs and segments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Tissue invasion associated with eosinophilia</a:t>
            </a:r>
            <a:endParaRPr lang="en-US" dirty="0"/>
          </a:p>
          <a:p>
            <a:pPr lvl="1"/>
            <a:r>
              <a:rPr lang="en-US" dirty="0"/>
              <a:t>Roundworms (</a:t>
            </a:r>
            <a:r>
              <a:rPr lang="en-US" dirty="0" err="1"/>
              <a:t>Ascaris</a:t>
            </a:r>
            <a:r>
              <a:rPr lang="en-US" dirty="0"/>
              <a:t>, </a:t>
            </a:r>
            <a:r>
              <a:rPr lang="en-US" dirty="0" err="1"/>
              <a:t>Strongyloides</a:t>
            </a:r>
            <a:r>
              <a:rPr lang="en-US" dirty="0"/>
              <a:t>, </a:t>
            </a:r>
            <a:r>
              <a:rPr lang="en-US" dirty="0" err="1"/>
              <a:t>Necator</a:t>
            </a:r>
            <a:r>
              <a:rPr lang="en-US" dirty="0"/>
              <a:t>, </a:t>
            </a:r>
            <a:r>
              <a:rPr lang="en-US" dirty="0" err="1" smtClean="0"/>
              <a:t>Enterobius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Flukes (</a:t>
            </a:r>
            <a:r>
              <a:rPr lang="en-US" dirty="0" err="1"/>
              <a:t>Schistosomiasis</a:t>
            </a:r>
            <a:r>
              <a:rPr lang="en-US" dirty="0"/>
              <a:t>, </a:t>
            </a:r>
            <a:r>
              <a:rPr lang="en-US" dirty="0" err="1"/>
              <a:t>Fasciola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Tapeworms (</a:t>
            </a:r>
            <a:r>
              <a:rPr lang="en-US" dirty="0" err="1"/>
              <a:t>Taenia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49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Virology and “Panels”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995"/>
            <a:ext cx="10515600" cy="5165880"/>
          </a:xfrm>
        </p:spPr>
        <p:txBody>
          <a:bodyPr>
            <a:normAutofit/>
          </a:bodyPr>
          <a:lstStyle/>
          <a:p>
            <a:r>
              <a:rPr lang="en-US" dirty="0"/>
              <a:t>No longer culture technology, only PCR and </a:t>
            </a:r>
            <a:r>
              <a:rPr lang="en-US" dirty="0" smtClean="0"/>
              <a:t>serology</a:t>
            </a:r>
          </a:p>
          <a:p>
            <a:pPr lvl="1"/>
            <a:r>
              <a:rPr lang="en-US" dirty="0" smtClean="0"/>
              <a:t>Cultures were slow and tedious, not very sensitive</a:t>
            </a:r>
            <a:endParaRPr lang="en-US" dirty="0"/>
          </a:p>
          <a:p>
            <a:r>
              <a:rPr lang="en-US" dirty="0"/>
              <a:t>Respiratory panel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CSF panel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ECB81D-81F3-4EA0-8715-FBC7A2833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34" y="4320073"/>
            <a:ext cx="4382981" cy="2033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487" y="2265226"/>
            <a:ext cx="2401855" cy="17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Features of Microbiology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Susceptibility tests often lead directly to treatment </a:t>
            </a:r>
          </a:p>
          <a:p>
            <a:pPr lvl="1"/>
            <a:r>
              <a:rPr lang="en-US" dirty="0"/>
              <a:t>No other lab has that influence</a:t>
            </a:r>
          </a:p>
          <a:p>
            <a:pPr lvl="1"/>
            <a:r>
              <a:rPr lang="en-US" dirty="0"/>
              <a:t>Imagine a report that says: </a:t>
            </a:r>
          </a:p>
          <a:p>
            <a:pPr lvl="2"/>
            <a:r>
              <a:rPr lang="en-US" dirty="0"/>
              <a:t>“K is 3.0. Treat with 40 </a:t>
            </a:r>
            <a:r>
              <a:rPr lang="en-US" dirty="0" err="1"/>
              <a:t>meq</a:t>
            </a:r>
            <a:r>
              <a:rPr lang="en-US" dirty="0"/>
              <a:t> KCL!”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Hgb</a:t>
            </a:r>
            <a:r>
              <a:rPr lang="en-US" dirty="0"/>
              <a:t> 6.7. Treat with 2 u packed RBC”</a:t>
            </a:r>
          </a:p>
          <a:p>
            <a:pPr lvl="2"/>
            <a:r>
              <a:rPr lang="en-US" dirty="0"/>
              <a:t>But a urine culture growing 100,000 CFU of E coli susceptible to levofloxacin almost always leads to an order!! Just like Dr. Strangelove’s mechanical arm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3600" y="762001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http://youtu.be/mzddAYYDZkk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47" t="15023" r="69484" b="58686"/>
          <a:stretch>
            <a:fillRect/>
          </a:stretch>
        </p:blipFill>
        <p:spPr bwMode="auto">
          <a:xfrm>
            <a:off x="2362200" y="1676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6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259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Technology in Micro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327"/>
            <a:ext cx="10515600" cy="50106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Automated blood culture detection = 24/7 positive results called to patient’s nurse</a:t>
            </a:r>
          </a:p>
          <a:p>
            <a:r>
              <a:rPr lang="en-US" dirty="0"/>
              <a:t>Rapid susceptibility testing</a:t>
            </a:r>
          </a:p>
          <a:p>
            <a:pPr lvl="1"/>
            <a:r>
              <a:rPr lang="en-US" dirty="0"/>
              <a:t>For most common organisms, MIC is resulted in 18 hours after growth on solid media</a:t>
            </a:r>
          </a:p>
          <a:p>
            <a:r>
              <a:rPr lang="en-US" dirty="0"/>
              <a:t>Molecular detection of resistance genes is available 4 hours from detection in liquid media – look for it in EMR or call</a:t>
            </a:r>
          </a:p>
          <a:p>
            <a:pPr lvl="1"/>
            <a:r>
              <a:rPr lang="en-US" dirty="0"/>
              <a:t>On gram positive, can detect S. </a:t>
            </a:r>
            <a:r>
              <a:rPr lang="en-US" dirty="0" err="1"/>
              <a:t>aureus</a:t>
            </a:r>
            <a:r>
              <a:rPr lang="en-US" dirty="0"/>
              <a:t>, </a:t>
            </a:r>
            <a:r>
              <a:rPr lang="en-US" dirty="0" err="1"/>
              <a:t>Coag</a:t>
            </a:r>
            <a:r>
              <a:rPr lang="en-US" dirty="0"/>
              <a:t> </a:t>
            </a:r>
            <a:r>
              <a:rPr lang="en-US" dirty="0" err="1"/>
              <a:t>neg</a:t>
            </a:r>
            <a:r>
              <a:rPr lang="en-US" dirty="0"/>
              <a:t> staph and </a:t>
            </a:r>
            <a:r>
              <a:rPr lang="en-US" dirty="0" err="1"/>
              <a:t>Mec</a:t>
            </a:r>
            <a:r>
              <a:rPr lang="en-US" dirty="0"/>
              <a:t> A (=MRSA.)</a:t>
            </a:r>
          </a:p>
          <a:p>
            <a:pPr lvl="2"/>
            <a:r>
              <a:rPr lang="en-US" dirty="0"/>
              <a:t>Report that states “Staph species” does not mean </a:t>
            </a:r>
            <a:r>
              <a:rPr lang="en-US" dirty="0" err="1"/>
              <a:t>coag</a:t>
            </a:r>
            <a:r>
              <a:rPr lang="en-US" dirty="0"/>
              <a:t> neg. It still could be S. </a:t>
            </a:r>
            <a:r>
              <a:rPr lang="en-US" dirty="0" err="1"/>
              <a:t>aureus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Gram negative = many enterobacteriaceae species, </a:t>
            </a:r>
            <a:r>
              <a:rPr lang="en-US" i="1" dirty="0"/>
              <a:t>some</a:t>
            </a:r>
            <a:r>
              <a:rPr lang="en-US" dirty="0"/>
              <a:t> ESBL targets. Not detecting an ESBL does not rule ESBL out. Have to wait on MICs</a:t>
            </a:r>
          </a:p>
          <a:p>
            <a:r>
              <a:rPr lang="en-US" dirty="0"/>
              <a:t>Nucleic acid amplification: N. gonorrhea, C. trachomatis on </a:t>
            </a:r>
            <a:r>
              <a:rPr lang="en-US" i="1" dirty="0"/>
              <a:t>voided</a:t>
            </a:r>
            <a:r>
              <a:rPr lang="en-US" dirty="0"/>
              <a:t> urine </a:t>
            </a:r>
            <a:r>
              <a:rPr lang="en-US" i="1" dirty="0"/>
              <a:t>in men</a:t>
            </a:r>
            <a:r>
              <a:rPr lang="en-US" dirty="0"/>
              <a:t>, as well as penile or cervical discharge</a:t>
            </a:r>
          </a:p>
          <a:p>
            <a:r>
              <a:rPr lang="en-US" dirty="0"/>
              <a:t>DNA probe for Mycobacteria </a:t>
            </a:r>
            <a:r>
              <a:rPr lang="en-US" dirty="0" smtClean="0"/>
              <a:t>tuberculosis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 smtClean="0"/>
              <a:t>MALDI-TOF </a:t>
            </a:r>
            <a:r>
              <a:rPr lang="en-US" dirty="0"/>
              <a:t>= Mass spectrometry time of </a:t>
            </a:r>
            <a:r>
              <a:rPr lang="en-US" dirty="0" smtClean="0"/>
              <a:t>flight</a:t>
            </a:r>
          </a:p>
          <a:p>
            <a:pPr lvl="1"/>
            <a:r>
              <a:rPr lang="en-US" dirty="0" smtClean="0"/>
              <a:t>Used for mycobacteria species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Virtual Tour of the Micro Lab!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Groups of Bacteria Encountered</a:t>
            </a:r>
          </a:p>
          <a:p>
            <a:r>
              <a:rPr lang="en-US" dirty="0"/>
              <a:t>An Overview of What the Micro Lab Does</a:t>
            </a:r>
          </a:p>
          <a:p>
            <a:r>
              <a:rPr lang="en-US" dirty="0"/>
              <a:t>Newer Technology</a:t>
            </a:r>
          </a:p>
          <a:p>
            <a:r>
              <a:rPr lang="en-US" dirty="0"/>
              <a:t>A Few “Pearls”</a:t>
            </a:r>
          </a:p>
          <a:p>
            <a:r>
              <a:rPr lang="en-US" dirty="0"/>
              <a:t>A Primer on Susceptibility Testing</a:t>
            </a:r>
          </a:p>
          <a:p>
            <a:r>
              <a:rPr lang="en-US" dirty="0"/>
              <a:t>Review of some resistance mechanisms</a:t>
            </a:r>
          </a:p>
          <a:p>
            <a:r>
              <a:rPr lang="en-US" dirty="0"/>
              <a:t>Summary of “Everything You Wanted to Know </a:t>
            </a:r>
            <a:r>
              <a:rPr lang="en-US"/>
              <a:t>about Antibiotics…”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D6381F-2AA8-4CD8-A4AF-7448AD694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83" y="0"/>
            <a:ext cx="9122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40C9E56-90B7-403A-9957-53397E6A7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99" y="753577"/>
            <a:ext cx="4419600" cy="5962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24828F-ED9E-4A86-97F5-5FB3B9BBB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417" y="1214437"/>
            <a:ext cx="4019550" cy="44291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CB32F349-1B78-4EA7-8DBC-C120570F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73"/>
            <a:ext cx="10515600" cy="849312"/>
          </a:xfrm>
        </p:spPr>
        <p:txBody>
          <a:bodyPr/>
          <a:lstStyle/>
          <a:p>
            <a:r>
              <a:rPr lang="en-US" dirty="0"/>
              <a:t>BacT Alert Blood Culture Incubators</a:t>
            </a:r>
          </a:p>
        </p:txBody>
      </p:sp>
    </p:spTree>
    <p:extLst>
      <p:ext uri="{BB962C8B-B14F-4D97-AF65-F5344CB8AC3E}">
        <p14:creationId xmlns:p14="http://schemas.microsoft.com/office/powerpoint/2010/main" val="40804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41CB13E-208B-4595-BF82-23955F621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3" y="1875620"/>
            <a:ext cx="6029325" cy="4200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91DBC7F-820F-4F49-8F00-A4FDB42D1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39" y="1816100"/>
            <a:ext cx="4486275" cy="4676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964F4B57-2B96-41C9-A432-5B7D944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Vitek AST instruments</a:t>
            </a:r>
          </a:p>
        </p:txBody>
      </p:sp>
    </p:spTree>
    <p:extLst>
      <p:ext uri="{BB962C8B-B14F-4D97-AF65-F5344CB8AC3E}">
        <p14:creationId xmlns:p14="http://schemas.microsoft.com/office/powerpoint/2010/main" val="18770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AA74805-E822-421E-B28B-F85766EA3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330" y="376199"/>
            <a:ext cx="8121601" cy="61056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FF96D6CE-42B9-4689-9434-8A980163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59" y="197857"/>
            <a:ext cx="4347117" cy="805753"/>
          </a:xfrm>
        </p:spPr>
        <p:txBody>
          <a:bodyPr/>
          <a:lstStyle/>
          <a:p>
            <a:r>
              <a:rPr lang="en-US" dirty="0"/>
              <a:t>Verigene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8AEED3B-460C-44AA-B596-256792376007}"/>
              </a:ext>
            </a:extLst>
          </p:cNvPr>
          <p:cNvSpPr txBox="1"/>
          <p:nvPr/>
        </p:nvSpPr>
        <p:spPr>
          <a:xfrm>
            <a:off x="669073" y="1694985"/>
            <a:ext cx="18734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Blood Culture Rapid Identification with Resistance Genes</a:t>
            </a:r>
          </a:p>
          <a:p>
            <a:endParaRPr lang="en-US" dirty="0"/>
          </a:p>
          <a:p>
            <a:r>
              <a:rPr lang="en-US" dirty="0"/>
              <a:t>Bordetella PCR</a:t>
            </a:r>
          </a:p>
        </p:txBody>
      </p:sp>
    </p:spTree>
    <p:extLst>
      <p:ext uri="{BB962C8B-B14F-4D97-AF65-F5344CB8AC3E}">
        <p14:creationId xmlns:p14="http://schemas.microsoft.com/office/powerpoint/2010/main" val="35331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C834AA0-D4DE-45E7-A0EE-5BD1AF100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573" y="393096"/>
            <a:ext cx="5934075" cy="4476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2A6E7E-9E72-4BA1-A51A-CC7968CE8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68" y="3380286"/>
            <a:ext cx="5186488" cy="297911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887FF5E4-6686-4274-B3EA-4B6A01E6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3596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FilmArray</a:t>
            </a:r>
            <a:br>
              <a:rPr lang="en-US" dirty="0"/>
            </a:br>
            <a:r>
              <a:rPr lang="en-US" dirty="0"/>
              <a:t>Respiratory Viral PCR and Meningitis</a:t>
            </a:r>
          </a:p>
        </p:txBody>
      </p:sp>
    </p:spTree>
    <p:extLst>
      <p:ext uri="{BB962C8B-B14F-4D97-AF65-F5344CB8AC3E}">
        <p14:creationId xmlns:p14="http://schemas.microsoft.com/office/powerpoint/2010/main" val="20702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51EBF18-E2E0-4004-A91A-6A17BB0D1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947166"/>
            <a:ext cx="5400675" cy="441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B54153-1C6D-4478-8C6D-59CDAF1C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1" y="3225759"/>
            <a:ext cx="4905375" cy="28765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8964A84A-45AE-427F-8DD7-CCD0374C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Cepheid Infinity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MTB PCR, CT/GC, GBS, FVL/PT Mutations, MRSA, Enterovirus, Blood Culture PCR</a:t>
            </a:r>
          </a:p>
        </p:txBody>
      </p:sp>
    </p:spTree>
    <p:extLst>
      <p:ext uri="{BB962C8B-B14F-4D97-AF65-F5344CB8AC3E}">
        <p14:creationId xmlns:p14="http://schemas.microsoft.com/office/powerpoint/2010/main" val="840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8982F5B-C35A-4CFB-A231-572D22D02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253" y="520700"/>
            <a:ext cx="4305300" cy="5972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3509FF-0F95-4145-AF77-DBBA1FB0B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46" y="2192410"/>
            <a:ext cx="5743554" cy="37987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4FABBF44-ABE9-488F-940F-0296DD83C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MALDI-TOF</a:t>
            </a:r>
          </a:p>
        </p:txBody>
      </p:sp>
    </p:spTree>
    <p:extLst>
      <p:ext uri="{BB962C8B-B14F-4D97-AF65-F5344CB8AC3E}">
        <p14:creationId xmlns:p14="http://schemas.microsoft.com/office/powerpoint/2010/main" val="42483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“Pearls”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Swabs only for throat; cervical and urethral swabs require special GC media</a:t>
            </a:r>
          </a:p>
          <a:p>
            <a:pPr lvl="1"/>
            <a:r>
              <a:rPr lang="en-US" dirty="0"/>
              <a:t>For abscesses, NEVER SEND SWAB. Instead promptly send liquid pus in capped syringe</a:t>
            </a:r>
          </a:p>
          <a:p>
            <a:r>
              <a:rPr lang="en-US" dirty="0"/>
              <a:t>Gram stain showing GNR but no aerobic growth, think of anaerobes</a:t>
            </a:r>
          </a:p>
          <a:p>
            <a:r>
              <a:rPr lang="en-US" dirty="0"/>
              <a:t>Anaerobic cultures only from abscesses, blood, tissue</a:t>
            </a:r>
          </a:p>
          <a:p>
            <a:pPr lvl="1"/>
            <a:r>
              <a:rPr lang="en-US" dirty="0"/>
              <a:t>Never from sputum, stool, urine, genital, CSF (OR YOU WILL BE LAUGHTED AT!)</a:t>
            </a:r>
          </a:p>
          <a:p>
            <a:pPr lvl="1"/>
            <a:r>
              <a:rPr lang="en-US" dirty="0"/>
              <a:t>Why? These sites have a normal anaerobic flora</a:t>
            </a:r>
          </a:p>
          <a:p>
            <a:r>
              <a:rPr lang="en-US" dirty="0"/>
              <a:t>Blood culture for GPC positive within &lt;12 hours = likely S. </a:t>
            </a:r>
            <a:r>
              <a:rPr lang="en-US" dirty="0" err="1"/>
              <a:t>aureus</a:t>
            </a:r>
            <a:endParaRPr lang="en-US" dirty="0"/>
          </a:p>
          <a:p>
            <a:r>
              <a:rPr lang="en-US" dirty="0"/>
              <a:t>Growth in anaerobic </a:t>
            </a:r>
            <a:r>
              <a:rPr lang="en-US" dirty="0" smtClean="0"/>
              <a:t>bottle only </a:t>
            </a:r>
            <a:r>
              <a:rPr lang="en-US" dirty="0"/>
              <a:t>could be </a:t>
            </a:r>
            <a:r>
              <a:rPr lang="en-US" dirty="0" err="1"/>
              <a:t>enterobacteraciae</a:t>
            </a:r>
            <a:r>
              <a:rPr lang="en-US" dirty="0"/>
              <a:t> (E coli, </a:t>
            </a:r>
            <a:r>
              <a:rPr lang="en-US" dirty="0" err="1"/>
              <a:t>etc</a:t>
            </a:r>
            <a:r>
              <a:rPr lang="en-US" dirty="0" smtClean="0"/>
              <a:t>), </a:t>
            </a:r>
            <a:r>
              <a:rPr lang="en-US" i="1" dirty="0" err="1" smtClean="0"/>
              <a:t>Strept</a:t>
            </a:r>
            <a:r>
              <a:rPr lang="en-US" i="1" dirty="0" smtClean="0"/>
              <a:t> </a:t>
            </a:r>
            <a:r>
              <a:rPr lang="en-US" i="1" dirty="0" err="1" smtClean="0"/>
              <a:t>pneumo</a:t>
            </a:r>
            <a:r>
              <a:rPr lang="en-US" i="1" dirty="0" smtClean="0"/>
              <a:t> </a:t>
            </a:r>
            <a:r>
              <a:rPr lang="en-US" dirty="0"/>
              <a:t>or anaerobes, although anaerobes grow slower than aerobes</a:t>
            </a:r>
          </a:p>
          <a:p>
            <a:r>
              <a:rPr lang="en-US" dirty="0" smtClean="0"/>
              <a:t>Growth </a:t>
            </a:r>
            <a:r>
              <a:rPr lang="en-US" dirty="0"/>
              <a:t>in aerobic </a:t>
            </a:r>
            <a:r>
              <a:rPr lang="en-US" dirty="0" smtClean="0"/>
              <a:t>bottle only </a:t>
            </a:r>
            <a:r>
              <a:rPr lang="en-US" dirty="0"/>
              <a:t>could be </a:t>
            </a:r>
            <a:r>
              <a:rPr lang="en-US" dirty="0" err="1"/>
              <a:t>enterobacteraciae</a:t>
            </a:r>
            <a:r>
              <a:rPr lang="en-US" dirty="0"/>
              <a:t> or </a:t>
            </a:r>
            <a:r>
              <a:rPr lang="en-US" dirty="0" smtClean="0"/>
              <a:t>non-fermenters </a:t>
            </a:r>
            <a:r>
              <a:rPr lang="en-US" dirty="0"/>
              <a:t>(Pseudomonas, Acinetobacter)</a:t>
            </a:r>
          </a:p>
        </p:txBody>
      </p:sp>
    </p:spTree>
    <p:extLst>
      <p:ext uri="{BB962C8B-B14F-4D97-AF65-F5344CB8AC3E}">
        <p14:creationId xmlns:p14="http://schemas.microsoft.com/office/powerpoint/2010/main" val="22418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Pearls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Nucleic Acid Amplification Tests (NAAT) for gonorrhea and chlamydia are only for </a:t>
            </a:r>
            <a:r>
              <a:rPr lang="en-US" i="1" dirty="0"/>
              <a:t>voided</a:t>
            </a:r>
            <a:r>
              <a:rPr lang="en-US" dirty="0"/>
              <a:t> urine in men, cervical or penile discharge.</a:t>
            </a:r>
          </a:p>
          <a:p>
            <a:pPr lvl="1"/>
            <a:r>
              <a:rPr lang="en-US" dirty="0"/>
              <a:t>Do not allow susceptibilities, only detection of DNA </a:t>
            </a:r>
          </a:p>
          <a:p>
            <a:r>
              <a:rPr lang="en-US" dirty="0"/>
              <a:t>Neisseria gonorrhea is very fastidious, requiring X and V factors present in chocolate agar.</a:t>
            </a:r>
          </a:p>
          <a:p>
            <a:pPr lvl="1"/>
            <a:r>
              <a:rPr lang="en-US" dirty="0"/>
              <a:t>For sterile body fluid (joints, CSF) chocolate agar can grow N. gonorrhea and everything else</a:t>
            </a:r>
          </a:p>
          <a:p>
            <a:pPr lvl="1"/>
            <a:r>
              <a:rPr lang="en-US" dirty="0"/>
              <a:t>For mucosal sites (pharynx, cervix, rectum, urethra), </a:t>
            </a:r>
            <a:r>
              <a:rPr lang="en-US" dirty="0" smtClean="0"/>
              <a:t>since chocolate </a:t>
            </a:r>
            <a:r>
              <a:rPr lang="en-US" dirty="0"/>
              <a:t>agar grows EVERYTHING so must use Selective Inhibitory Agar (</a:t>
            </a:r>
            <a:r>
              <a:rPr lang="en-US" dirty="0" err="1"/>
              <a:t>Jembec</a:t>
            </a:r>
            <a:r>
              <a:rPr lang="en-US" dirty="0"/>
              <a:t> </a:t>
            </a:r>
            <a:r>
              <a:rPr lang="en-US" dirty="0" smtClean="0"/>
              <a:t>chocolate plates </a:t>
            </a:r>
            <a:r>
              <a:rPr lang="en-US" dirty="0"/>
              <a:t>with VCN) with CO2 tablet.</a:t>
            </a:r>
          </a:p>
          <a:p>
            <a:pPr lvl="2"/>
            <a:r>
              <a:rPr lang="en-US" dirty="0"/>
              <a:t>Call Micro Lab (X6350) for the appropriate media</a:t>
            </a:r>
          </a:p>
          <a:p>
            <a:pPr lvl="1"/>
            <a:r>
              <a:rPr lang="en-US" dirty="0"/>
              <a:t>Whenever a culture for gonorrhea is sent, IT MUST BE IMMEDIATELY TAKEN TO LAB or isolates will </a:t>
            </a:r>
            <a:r>
              <a:rPr lang="en-US" dirty="0" smtClean="0"/>
              <a:t>die</a:t>
            </a:r>
          </a:p>
          <a:p>
            <a:pPr lvl="2"/>
            <a:r>
              <a:rPr lang="en-US" dirty="0" smtClean="0"/>
              <a:t>Take it yourself!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Susceptibility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aerobic/facultative bacteria only </a:t>
            </a:r>
          </a:p>
          <a:p>
            <a:r>
              <a:rPr lang="en-US" dirty="0"/>
              <a:t>For anaerobes, fungi, mycobacteria, it is a “send out</a:t>
            </a:r>
            <a:r>
              <a:rPr lang="en-US" dirty="0" smtClean="0"/>
              <a:t>” – results take days</a:t>
            </a:r>
            <a:endParaRPr lang="en-US" dirty="0"/>
          </a:p>
          <a:p>
            <a:r>
              <a:rPr lang="en-US" dirty="0"/>
              <a:t>Cascade reporting is a requirement for Antibiotic Stewardship</a:t>
            </a:r>
          </a:p>
          <a:p>
            <a:pPr lvl="1"/>
            <a:r>
              <a:rPr lang="en-US" dirty="0"/>
              <a:t>Reporting broad spectrum drugs only when there is resistance to narrow spectrum drugs</a:t>
            </a:r>
          </a:p>
          <a:p>
            <a:r>
              <a:rPr lang="en-US" dirty="0"/>
              <a:t>Suppressing drugs</a:t>
            </a:r>
          </a:p>
          <a:p>
            <a:pPr lvl="1"/>
            <a:r>
              <a:rPr lang="en-US" dirty="0"/>
              <a:t>If inappropriate for the site –e.g., </a:t>
            </a:r>
            <a:r>
              <a:rPr lang="en-US" dirty="0" err="1"/>
              <a:t>nitrofurantoin</a:t>
            </a:r>
            <a:r>
              <a:rPr lang="en-US" dirty="0"/>
              <a:t> for E coli in blood</a:t>
            </a:r>
          </a:p>
          <a:p>
            <a:pPr lvl="1"/>
            <a:r>
              <a:rPr lang="en-US" dirty="0"/>
              <a:t>If not in the formulary</a:t>
            </a:r>
          </a:p>
          <a:p>
            <a:r>
              <a:rPr lang="en-US" dirty="0"/>
              <a:t>So, if you are using a drug that is not </a:t>
            </a:r>
            <a:r>
              <a:rPr lang="en-US" dirty="0" smtClean="0"/>
              <a:t>on </a:t>
            </a:r>
            <a:r>
              <a:rPr lang="en-US" dirty="0"/>
              <a:t>the susceptibility panel, there is a reason – no need to call Micro to test it or release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39287" y="1576874"/>
            <a:ext cx="6552724" cy="31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9316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Find the </a:t>
            </a:r>
            <a:r>
              <a:rPr lang="en-US" dirty="0" err="1"/>
              <a:t>Antibiogram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17063"/>
            <a:ext cx="10515600" cy="1084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58" y="2393143"/>
            <a:ext cx="3157829" cy="371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47637"/>
            <a:ext cx="114204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Patient Differ from a Test Tube?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955405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 Test = “test tube”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Has excretory organs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Drug levels are not 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Sequestered foci where drugs penetrate poorly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Uniform distribution of drug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  <a:r>
                        <a:rPr lang="en-US" baseline="0" dirty="0"/>
                        <a:t> binding of drugs: only unbound is 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</a:t>
                      </a:r>
                      <a:r>
                        <a:rPr lang="en-US" dirty="0" smtClean="0"/>
                        <a:t>protein in </a:t>
                      </a:r>
                      <a:r>
                        <a:rPr lang="en-US" dirty="0"/>
                        <a:t>liquid </a:t>
                      </a:r>
                      <a:r>
                        <a:rPr lang="en-US" dirty="0" smtClean="0"/>
                        <a:t>media, all drug is active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Antimicrobial activity: </a:t>
                      </a:r>
                      <a:r>
                        <a:rPr lang="en-US" dirty="0"/>
                        <a:t>PMN’s,</a:t>
                      </a:r>
                      <a:r>
                        <a:rPr lang="en-US" baseline="0" dirty="0"/>
                        <a:t> globulins, complement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other antimicrobial activity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Therefore, Susceptibilities Can </a:t>
            </a:r>
            <a:r>
              <a:rPr lang="en-US" dirty="0" smtClean="0"/>
              <a:t>Over or Underestimate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Cephalothin</a:t>
            </a:r>
            <a:r>
              <a:rPr lang="en-US" dirty="0"/>
              <a:t> (obsolete precursor to </a:t>
            </a:r>
            <a:r>
              <a:rPr lang="en-US" dirty="0" err="1"/>
              <a:t>cefazolin</a:t>
            </a:r>
            <a:r>
              <a:rPr lang="en-US" dirty="0"/>
              <a:t>) was active against </a:t>
            </a:r>
            <a:r>
              <a:rPr lang="en-US" dirty="0" err="1"/>
              <a:t>Strept</a:t>
            </a:r>
            <a:r>
              <a:rPr lang="en-US" dirty="0"/>
              <a:t> </a:t>
            </a:r>
            <a:r>
              <a:rPr lang="en-US" dirty="0" err="1"/>
              <a:t>pneumo</a:t>
            </a:r>
            <a:endParaRPr lang="en-US" dirty="0"/>
          </a:p>
          <a:p>
            <a:pPr lvl="1"/>
            <a:r>
              <a:rPr lang="en-US" dirty="0"/>
              <a:t>But didn’t work in </a:t>
            </a:r>
            <a:r>
              <a:rPr lang="en-US" dirty="0" smtClean="0"/>
              <a:t>meningitis. </a:t>
            </a:r>
            <a:endParaRPr lang="en-US" dirty="0"/>
          </a:p>
          <a:p>
            <a:pPr lvl="1"/>
            <a:r>
              <a:rPr lang="en-US" dirty="0"/>
              <a:t>Why? No active drug penetration into CSF, only an inactive metabolite.</a:t>
            </a:r>
          </a:p>
          <a:p>
            <a:r>
              <a:rPr lang="en-US" dirty="0"/>
              <a:t>Ampicillin inactive against all Klebsiella</a:t>
            </a:r>
          </a:p>
          <a:p>
            <a:pPr lvl="1"/>
            <a:r>
              <a:rPr lang="en-US" dirty="0"/>
              <a:t>Yet it can work in simple </a:t>
            </a:r>
            <a:r>
              <a:rPr lang="en-US" dirty="0" smtClean="0"/>
              <a:t>UTI (cystitis in a woman.) </a:t>
            </a:r>
            <a:endParaRPr lang="en-US" dirty="0"/>
          </a:p>
          <a:p>
            <a:pPr lvl="1"/>
            <a:r>
              <a:rPr lang="en-US" dirty="0" smtClean="0"/>
              <a:t>Why? Concentration </a:t>
            </a:r>
            <a:r>
              <a:rPr lang="en-US" dirty="0"/>
              <a:t>in urine well above MIC</a:t>
            </a:r>
          </a:p>
          <a:p>
            <a:r>
              <a:rPr lang="en-US" dirty="0"/>
              <a:t>The original form of </a:t>
            </a:r>
            <a:r>
              <a:rPr lang="en-US" dirty="0" err="1"/>
              <a:t>imipenem</a:t>
            </a:r>
            <a:r>
              <a:rPr lang="en-US" dirty="0"/>
              <a:t> could treat E coli bacteremia but not UTI</a:t>
            </a:r>
          </a:p>
          <a:p>
            <a:pPr lvl="1"/>
            <a:r>
              <a:rPr lang="en-US" dirty="0"/>
              <a:t>Why, it was inactivated in kidney due to an enzyme (</a:t>
            </a:r>
            <a:r>
              <a:rPr lang="en-US" dirty="0" err="1"/>
              <a:t>dihydropeptidase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Addition of </a:t>
            </a:r>
            <a:r>
              <a:rPr lang="en-US" dirty="0" err="1"/>
              <a:t>cilastatin</a:t>
            </a:r>
            <a:r>
              <a:rPr lang="en-US" dirty="0"/>
              <a:t> inactivated enzyme that inactivated </a:t>
            </a:r>
            <a:r>
              <a:rPr lang="en-US" dirty="0" err="1"/>
              <a:t>imipenem</a:t>
            </a:r>
            <a:r>
              <a:rPr lang="en-US" dirty="0"/>
              <a:t>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Susceptibility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 diffusion give zone sizes</a:t>
            </a:r>
          </a:p>
          <a:p>
            <a:pPr lvl="1"/>
            <a:r>
              <a:rPr lang="en-US" dirty="0"/>
              <a:t>Kirby Bauer</a:t>
            </a:r>
          </a:p>
          <a:p>
            <a:pPr lvl="1"/>
            <a:r>
              <a:rPr lang="en-US" dirty="0"/>
              <a:t>Do not allow comparison between drugs</a:t>
            </a:r>
          </a:p>
          <a:p>
            <a:pPr lvl="1"/>
            <a:r>
              <a:rPr lang="en-US" dirty="0"/>
              <a:t>Still in use for selected isolates for which MIC can’t be done: </a:t>
            </a:r>
          </a:p>
          <a:p>
            <a:r>
              <a:rPr lang="en-US" dirty="0"/>
              <a:t>Dilution determine Minimum Inhibitory Concentration (MIC)</a:t>
            </a:r>
          </a:p>
          <a:p>
            <a:pPr lvl="1"/>
            <a:r>
              <a:rPr lang="en-US" dirty="0"/>
              <a:t>Tube dilution</a:t>
            </a:r>
          </a:p>
          <a:p>
            <a:pPr lvl="1"/>
            <a:r>
              <a:rPr lang="en-US" dirty="0" err="1"/>
              <a:t>Microtube</a:t>
            </a:r>
            <a:r>
              <a:rPr lang="en-US" dirty="0"/>
              <a:t> dilution</a:t>
            </a:r>
          </a:p>
          <a:p>
            <a:pPr lvl="1"/>
            <a:r>
              <a:rPr lang="en-US" dirty="0"/>
              <a:t>Agar plate dilution</a:t>
            </a:r>
          </a:p>
          <a:p>
            <a:r>
              <a:rPr lang="en-US" dirty="0"/>
              <a:t>Hybrid test = E test</a:t>
            </a:r>
          </a:p>
        </p:txBody>
      </p:sp>
    </p:spTree>
    <p:extLst>
      <p:ext uri="{BB962C8B-B14F-4D97-AF65-F5344CB8AC3E}">
        <p14:creationId xmlns:p14="http://schemas.microsoft.com/office/powerpoint/2010/main" val="8317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BDBFE-D65E-4C81-9215-37C9A762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88"/>
            <a:ext cx="10515600" cy="605719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Disc diffusion – </a:t>
            </a:r>
            <a:r>
              <a:rPr lang="en-US" sz="4000" dirty="0" smtClean="0"/>
              <a:t>Kirby Bauer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FC67E1-16B4-438D-BCFE-4B12F2E98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813"/>
            <a:ext cx="5086350" cy="3000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47A707-6618-437F-B01C-A0422756F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389" y="3643312"/>
            <a:ext cx="74676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26CB0C-71F5-4965-9189-7C9C7994A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50" y="880533"/>
            <a:ext cx="4982368" cy="2762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DE7123-F513-4015-9AEC-936423EC1962}"/>
              </a:ext>
            </a:extLst>
          </p:cNvPr>
          <p:cNvSpPr/>
          <p:nvPr/>
        </p:nvSpPr>
        <p:spPr>
          <a:xfrm>
            <a:off x="163012" y="5796645"/>
            <a:ext cx="3829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CLSI.  </a:t>
            </a:r>
            <a:r>
              <a:rPr lang="en-US" i="1" dirty="0"/>
              <a:t>Disk Diffusion Reading Guide; First Edition</a:t>
            </a:r>
            <a:r>
              <a:rPr lang="en-US" dirty="0"/>
              <a:t>. CLSI Quick Guide M02-QG</a:t>
            </a:r>
          </a:p>
        </p:txBody>
      </p:sp>
    </p:spTree>
    <p:extLst>
      <p:ext uri="{BB962C8B-B14F-4D97-AF65-F5344CB8AC3E}">
        <p14:creationId xmlns:p14="http://schemas.microsoft.com/office/powerpoint/2010/main" val="14750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41CB13E-208B-4595-BF82-23955F621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3" y="1875620"/>
            <a:ext cx="6029325" cy="4200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1DBC7F-820F-4F49-8F00-A4FDB42D1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39" y="1816100"/>
            <a:ext cx="4486275" cy="4676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964F4B57-2B96-41C9-A432-5B7D944D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Vitek AST </a:t>
            </a:r>
            <a:r>
              <a:rPr lang="en-US" dirty="0" smtClean="0"/>
              <a:t>instruments = Microtiter MIC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0DD8F-EA12-4CD4-BD4B-57F03D1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0D3EBF-0D82-4568-B91C-E2935630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05" y="2026269"/>
            <a:ext cx="2895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MIC and Zone </a:t>
            </a:r>
            <a:r>
              <a:rPr lang="en-US" dirty="0" smtClean="0"/>
              <a:t>Size</a:t>
            </a:r>
            <a:br>
              <a:rPr lang="en-US" dirty="0" smtClean="0"/>
            </a:br>
            <a:r>
              <a:rPr lang="en-US" sz="2000" dirty="0" smtClean="0"/>
              <a:t>Log₂ on vertical axis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577" y="1931438"/>
            <a:ext cx="5355036" cy="35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1" y="273050"/>
            <a:ext cx="82264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900" b="1" dirty="0"/>
              <a:t>Mechanisms of Antimicrobial Activity</a:t>
            </a:r>
            <a:br>
              <a:rPr lang="en-US" sz="2900" b="1" dirty="0"/>
            </a:br>
            <a:r>
              <a:rPr lang="en-US" sz="2000" b="1" dirty="0"/>
              <a:t>FC </a:t>
            </a:r>
            <a:r>
              <a:rPr lang="en-US" sz="2000" b="1" dirty="0" err="1"/>
              <a:t>Tenover</a:t>
            </a:r>
            <a:r>
              <a:rPr lang="en-US" sz="2000" b="1" dirty="0"/>
              <a:t> </a:t>
            </a:r>
            <a:r>
              <a:rPr lang="en-US" sz="2000" b="1" dirty="0" err="1"/>
              <a:t>Amer</a:t>
            </a:r>
            <a:r>
              <a:rPr lang="en-US" sz="2000" b="1" dirty="0"/>
              <a:t> J Med 2006;119: S3-10</a:t>
            </a:r>
            <a:endParaRPr lang="en-US" sz="2000" dirty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1" y="1600201"/>
            <a:ext cx="4645025" cy="4418013"/>
          </a:xfrm>
          <a:noFill/>
        </p:spPr>
      </p:pic>
    </p:spTree>
    <p:extLst>
      <p:ext uri="{BB962C8B-B14F-4D97-AF65-F5344CB8AC3E}">
        <p14:creationId xmlns:p14="http://schemas.microsoft.com/office/powerpoint/2010/main" val="5704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Positive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Staphylococcus </a:t>
            </a:r>
            <a:r>
              <a:rPr lang="en-US" dirty="0" err="1"/>
              <a:t>aureus</a:t>
            </a:r>
            <a:r>
              <a:rPr lang="en-US" dirty="0"/>
              <a:t> (includes OSSA and MRSA)</a:t>
            </a:r>
          </a:p>
          <a:p>
            <a:pPr lvl="1"/>
            <a:r>
              <a:rPr lang="en-US" dirty="0"/>
              <a:t>Hints about detecting	</a:t>
            </a:r>
          </a:p>
          <a:p>
            <a:pPr lvl="2"/>
            <a:r>
              <a:rPr lang="en-US" dirty="0"/>
              <a:t>On gram stain: GPC </a:t>
            </a:r>
            <a:r>
              <a:rPr lang="en-US" i="1" dirty="0"/>
              <a:t>in clusters</a:t>
            </a:r>
          </a:p>
          <a:p>
            <a:pPr lvl="2"/>
            <a:r>
              <a:rPr lang="en-US" dirty="0"/>
              <a:t>Coagulase positive = Staph </a:t>
            </a:r>
            <a:r>
              <a:rPr lang="en-US" dirty="0" err="1"/>
              <a:t>aureus</a:t>
            </a:r>
            <a:endParaRPr lang="en-US" dirty="0"/>
          </a:p>
          <a:p>
            <a:pPr lvl="2"/>
            <a:r>
              <a:rPr lang="en-US" dirty="0"/>
              <a:t>Grow rapidly in blood cultures (&lt;12 hours)</a:t>
            </a:r>
          </a:p>
          <a:p>
            <a:pPr lvl="1"/>
            <a:r>
              <a:rPr lang="en-US" dirty="0"/>
              <a:t>99% beta lactamase producing = penicillin resistant</a:t>
            </a:r>
          </a:p>
          <a:p>
            <a:pPr lvl="1"/>
            <a:r>
              <a:rPr lang="en-US" dirty="0"/>
              <a:t>MRSA 52% </a:t>
            </a:r>
          </a:p>
          <a:p>
            <a:pPr lvl="2"/>
            <a:r>
              <a:rPr lang="en-US" dirty="0"/>
              <a:t>When considering S </a:t>
            </a:r>
            <a:r>
              <a:rPr lang="en-US" dirty="0" err="1"/>
              <a:t>aureus</a:t>
            </a:r>
            <a:r>
              <a:rPr lang="en-US" dirty="0"/>
              <a:t> as a pathogen, must cover MRSA until ruled out</a:t>
            </a:r>
          </a:p>
          <a:p>
            <a:r>
              <a:rPr lang="en-US" dirty="0"/>
              <a:t>Staphylococcus </a:t>
            </a:r>
            <a:r>
              <a:rPr lang="en-US" dirty="0" err="1"/>
              <a:t>epidermidis</a:t>
            </a:r>
            <a:r>
              <a:rPr lang="en-US" dirty="0"/>
              <a:t> and other </a:t>
            </a:r>
            <a:r>
              <a:rPr lang="en-US" dirty="0" err="1"/>
              <a:t>coag</a:t>
            </a:r>
            <a:r>
              <a:rPr lang="en-US" dirty="0"/>
              <a:t> negative staph</a:t>
            </a:r>
          </a:p>
          <a:p>
            <a:pPr lvl="1"/>
            <a:r>
              <a:rPr lang="en-US" dirty="0"/>
              <a:t>Usually “</a:t>
            </a:r>
            <a:r>
              <a:rPr lang="en-US" dirty="0" err="1"/>
              <a:t>heteroresistant</a:t>
            </a:r>
            <a:r>
              <a:rPr lang="en-US" dirty="0"/>
              <a:t>” = methicillin resistant</a:t>
            </a:r>
          </a:p>
          <a:p>
            <a:pPr lvl="1"/>
            <a:r>
              <a:rPr lang="en-US" dirty="0"/>
              <a:t>But if lab shows “</a:t>
            </a:r>
            <a:r>
              <a:rPr lang="en-US" dirty="0" err="1"/>
              <a:t>oxacillin</a:t>
            </a:r>
            <a:r>
              <a:rPr lang="en-US" dirty="0"/>
              <a:t> sensitive,”  believe it (and stop </a:t>
            </a:r>
            <a:r>
              <a:rPr lang="en-US" dirty="0" err="1"/>
              <a:t>vanc</a:t>
            </a:r>
            <a:r>
              <a:rPr lang="en-US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5487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52600" y="3349064"/>
            <a:ext cx="2133600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ZapfHumnst BT"/>
              </a:rPr>
              <a:t>Folic acid synthesis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81200" y="1295400"/>
            <a:ext cx="19812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sym typeface="WP Greek Century"/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WP MultinationalA Helve"/>
              </a:rPr>
              <a:t>ß</a:t>
            </a:r>
            <a:r>
              <a:rPr lang="en-US" altLang="en-US" sz="2000">
                <a:latin typeface="Times New Roman" panose="02020603050405020304" pitchFamily="18" charset="0"/>
                <a:sym typeface="WP Greek Century"/>
              </a:rPr>
              <a:t>-lactams &amp; Glycopeptides (</a:t>
            </a:r>
            <a:r>
              <a:rPr lang="en-US" altLang="en-US" sz="1800">
                <a:latin typeface="Times New Roman" panose="02020603050405020304" pitchFamily="18" charset="0"/>
              </a:rPr>
              <a:t>Vancomycin)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800">
                <a:latin typeface="Times New Roman" panose="02020603050405020304" pitchFamily="18" charset="0"/>
                <a:sym typeface="SPC Markers/Bullets"/>
              </a:rPr>
              <a:t> </a:t>
            </a:r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6694489" y="3962400"/>
            <a:ext cx="276225" cy="90488"/>
          </a:xfrm>
          <a:custGeom>
            <a:avLst/>
            <a:gdLst>
              <a:gd name="T0" fmla="*/ 0 w 174"/>
              <a:gd name="T1" fmla="*/ 0 h 57"/>
              <a:gd name="T2" fmla="*/ 2147483646 w 174"/>
              <a:gd name="T3" fmla="*/ 2147483646 h 57"/>
              <a:gd name="T4" fmla="*/ 2147483646 w 174"/>
              <a:gd name="T5" fmla="*/ 2147483646 h 57"/>
              <a:gd name="T6" fmla="*/ 2147483646 w 174"/>
              <a:gd name="T7" fmla="*/ 2147483646 h 57"/>
              <a:gd name="T8" fmla="*/ 2147483646 w 174"/>
              <a:gd name="T9" fmla="*/ 2147483646 h 57"/>
              <a:gd name="T10" fmla="*/ 2147483646 w 174"/>
              <a:gd name="T11" fmla="*/ 2147483646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"/>
              <a:gd name="T19" fmla="*/ 0 h 57"/>
              <a:gd name="T20" fmla="*/ 174 w 174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" h="57">
                <a:moveTo>
                  <a:pt x="0" y="0"/>
                </a:moveTo>
                <a:cubicBezTo>
                  <a:pt x="7" y="56"/>
                  <a:pt x="57" y="54"/>
                  <a:pt x="102" y="57"/>
                </a:cubicBezTo>
                <a:cubicBezTo>
                  <a:pt x="111" y="56"/>
                  <a:pt x="120" y="56"/>
                  <a:pt x="129" y="54"/>
                </a:cubicBezTo>
                <a:cubicBezTo>
                  <a:pt x="135" y="53"/>
                  <a:pt x="147" y="48"/>
                  <a:pt x="147" y="48"/>
                </a:cubicBezTo>
                <a:cubicBezTo>
                  <a:pt x="154" y="38"/>
                  <a:pt x="161" y="31"/>
                  <a:pt x="171" y="24"/>
                </a:cubicBezTo>
                <a:cubicBezTo>
                  <a:pt x="174" y="14"/>
                  <a:pt x="174" y="18"/>
                  <a:pt x="174" y="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7315200" y="3886201"/>
            <a:ext cx="234950" cy="131763"/>
          </a:xfrm>
          <a:custGeom>
            <a:avLst/>
            <a:gdLst>
              <a:gd name="T0" fmla="*/ 0 w 96"/>
              <a:gd name="T1" fmla="*/ 0 h 60"/>
              <a:gd name="T2" fmla="*/ 2147483646 w 96"/>
              <a:gd name="T3" fmla="*/ 2147483646 h 60"/>
              <a:gd name="T4" fmla="*/ 2147483646 w 96"/>
              <a:gd name="T5" fmla="*/ 2147483646 h 60"/>
              <a:gd name="T6" fmla="*/ 0 60000 65536"/>
              <a:gd name="T7" fmla="*/ 0 60000 65536"/>
              <a:gd name="T8" fmla="*/ 0 60000 65536"/>
              <a:gd name="T9" fmla="*/ 0 w 96"/>
              <a:gd name="T10" fmla="*/ 0 h 60"/>
              <a:gd name="T11" fmla="*/ 96 w 9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0">
                <a:moveTo>
                  <a:pt x="0" y="0"/>
                </a:moveTo>
                <a:cubicBezTo>
                  <a:pt x="0" y="0"/>
                  <a:pt x="78" y="18"/>
                  <a:pt x="84" y="24"/>
                </a:cubicBezTo>
                <a:cubicBezTo>
                  <a:pt x="93" y="33"/>
                  <a:pt x="96" y="60"/>
                  <a:pt x="96" y="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6992938" y="3505201"/>
            <a:ext cx="315912" cy="4222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934201" y="3733800"/>
            <a:ext cx="42227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6029326" y="3962401"/>
            <a:ext cx="371475" cy="100013"/>
          </a:xfrm>
          <a:custGeom>
            <a:avLst/>
            <a:gdLst>
              <a:gd name="T0" fmla="*/ 0 w 174"/>
              <a:gd name="T1" fmla="*/ 0 h 57"/>
              <a:gd name="T2" fmla="*/ 2147483646 w 174"/>
              <a:gd name="T3" fmla="*/ 2147483646 h 57"/>
              <a:gd name="T4" fmla="*/ 2147483646 w 174"/>
              <a:gd name="T5" fmla="*/ 2147483646 h 57"/>
              <a:gd name="T6" fmla="*/ 2147483646 w 174"/>
              <a:gd name="T7" fmla="*/ 2147483646 h 57"/>
              <a:gd name="T8" fmla="*/ 2147483646 w 174"/>
              <a:gd name="T9" fmla="*/ 2147483646 h 57"/>
              <a:gd name="T10" fmla="*/ 2147483646 w 174"/>
              <a:gd name="T11" fmla="*/ 2147483646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"/>
              <a:gd name="T19" fmla="*/ 0 h 57"/>
              <a:gd name="T20" fmla="*/ 174 w 174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" h="57">
                <a:moveTo>
                  <a:pt x="0" y="0"/>
                </a:moveTo>
                <a:cubicBezTo>
                  <a:pt x="7" y="56"/>
                  <a:pt x="57" y="54"/>
                  <a:pt x="102" y="57"/>
                </a:cubicBezTo>
                <a:cubicBezTo>
                  <a:pt x="111" y="56"/>
                  <a:pt x="120" y="56"/>
                  <a:pt x="129" y="54"/>
                </a:cubicBezTo>
                <a:cubicBezTo>
                  <a:pt x="135" y="53"/>
                  <a:pt x="147" y="48"/>
                  <a:pt x="147" y="48"/>
                </a:cubicBezTo>
                <a:cubicBezTo>
                  <a:pt x="154" y="38"/>
                  <a:pt x="161" y="31"/>
                  <a:pt x="171" y="24"/>
                </a:cubicBezTo>
                <a:cubicBezTo>
                  <a:pt x="174" y="14"/>
                  <a:pt x="174" y="18"/>
                  <a:pt x="174" y="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6324600" y="3505201"/>
            <a:ext cx="317500" cy="4222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6324601" y="3733800"/>
            <a:ext cx="42227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5" name="Oval 11" descr="25%"/>
          <p:cNvSpPr>
            <a:spLocks noChangeArrowheads="1"/>
          </p:cNvSpPr>
          <p:nvPr/>
        </p:nvSpPr>
        <p:spPr bwMode="auto">
          <a:xfrm>
            <a:off x="3886200" y="1752600"/>
            <a:ext cx="4419600" cy="3200400"/>
          </a:xfrm>
          <a:prstGeom prst="ellipse">
            <a:avLst/>
          </a:prstGeom>
          <a:noFill/>
          <a:ln w="63500">
            <a:pattFill prst="pct20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114800" y="1981200"/>
            <a:ext cx="3962400" cy="2743200"/>
          </a:xfrm>
          <a:prstGeom prst="ellipse">
            <a:avLst/>
          </a:prstGeom>
          <a:noFill/>
          <a:ln w="508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5702300" y="3505201"/>
            <a:ext cx="317500" cy="4222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5638801" y="3733800"/>
            <a:ext cx="42227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 flipH="1">
            <a:off x="5410200" y="3886200"/>
            <a:ext cx="228600" cy="134938"/>
          </a:xfrm>
          <a:custGeom>
            <a:avLst/>
            <a:gdLst>
              <a:gd name="T0" fmla="*/ 0 w 96"/>
              <a:gd name="T1" fmla="*/ 0 h 60"/>
              <a:gd name="T2" fmla="*/ 2147483646 w 96"/>
              <a:gd name="T3" fmla="*/ 2147483646 h 60"/>
              <a:gd name="T4" fmla="*/ 2147483646 w 96"/>
              <a:gd name="T5" fmla="*/ 2147483646 h 60"/>
              <a:gd name="T6" fmla="*/ 0 60000 65536"/>
              <a:gd name="T7" fmla="*/ 0 60000 65536"/>
              <a:gd name="T8" fmla="*/ 0 60000 65536"/>
              <a:gd name="T9" fmla="*/ 0 w 96"/>
              <a:gd name="T10" fmla="*/ 0 h 60"/>
              <a:gd name="T11" fmla="*/ 96 w 9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0">
                <a:moveTo>
                  <a:pt x="0" y="0"/>
                </a:moveTo>
                <a:cubicBezTo>
                  <a:pt x="0" y="0"/>
                  <a:pt x="78" y="18"/>
                  <a:pt x="84" y="24"/>
                </a:cubicBezTo>
                <a:cubicBezTo>
                  <a:pt x="93" y="33"/>
                  <a:pt x="96" y="60"/>
                  <a:pt x="96" y="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>
            <a:off x="5257800" y="2514600"/>
            <a:ext cx="2300288" cy="762000"/>
          </a:xfrm>
          <a:custGeom>
            <a:avLst/>
            <a:gdLst>
              <a:gd name="T0" fmla="*/ 0 w 1449"/>
              <a:gd name="T1" fmla="*/ 2147483646 h 480"/>
              <a:gd name="T2" fmla="*/ 2147483646 w 1449"/>
              <a:gd name="T3" fmla="*/ 2147483646 h 480"/>
              <a:gd name="T4" fmla="*/ 2147483646 w 1449"/>
              <a:gd name="T5" fmla="*/ 2147483646 h 480"/>
              <a:gd name="T6" fmla="*/ 2147483646 w 1449"/>
              <a:gd name="T7" fmla="*/ 2147483646 h 480"/>
              <a:gd name="T8" fmla="*/ 2147483646 w 1449"/>
              <a:gd name="T9" fmla="*/ 2147483646 h 480"/>
              <a:gd name="T10" fmla="*/ 2147483646 w 1449"/>
              <a:gd name="T11" fmla="*/ 2147483646 h 480"/>
              <a:gd name="T12" fmla="*/ 2147483646 w 1449"/>
              <a:gd name="T13" fmla="*/ 2147483646 h 480"/>
              <a:gd name="T14" fmla="*/ 2147483646 w 1449"/>
              <a:gd name="T15" fmla="*/ 2147483646 h 480"/>
              <a:gd name="T16" fmla="*/ 2147483646 w 1449"/>
              <a:gd name="T17" fmla="*/ 2147483646 h 480"/>
              <a:gd name="T18" fmla="*/ 2147483646 w 1449"/>
              <a:gd name="T19" fmla="*/ 2147483646 h 480"/>
              <a:gd name="T20" fmla="*/ 2147483646 w 1449"/>
              <a:gd name="T21" fmla="*/ 2147483646 h 480"/>
              <a:gd name="T22" fmla="*/ 2147483646 w 1449"/>
              <a:gd name="T23" fmla="*/ 2147483646 h 480"/>
              <a:gd name="T24" fmla="*/ 2147483646 w 1449"/>
              <a:gd name="T25" fmla="*/ 2147483646 h 480"/>
              <a:gd name="T26" fmla="*/ 2147483646 w 1449"/>
              <a:gd name="T27" fmla="*/ 2147483646 h 480"/>
              <a:gd name="T28" fmla="*/ 2147483646 w 1449"/>
              <a:gd name="T29" fmla="*/ 2147483646 h 480"/>
              <a:gd name="T30" fmla="*/ 2147483646 w 1449"/>
              <a:gd name="T31" fmla="*/ 2147483646 h 480"/>
              <a:gd name="T32" fmla="*/ 2147483646 w 1449"/>
              <a:gd name="T33" fmla="*/ 2147483646 h 480"/>
              <a:gd name="T34" fmla="*/ 2147483646 w 1449"/>
              <a:gd name="T35" fmla="*/ 2147483646 h 480"/>
              <a:gd name="T36" fmla="*/ 2147483646 w 1449"/>
              <a:gd name="T37" fmla="*/ 2147483646 h 480"/>
              <a:gd name="T38" fmla="*/ 2147483646 w 1449"/>
              <a:gd name="T39" fmla="*/ 2147483646 h 480"/>
              <a:gd name="T40" fmla="*/ 2147483646 w 1449"/>
              <a:gd name="T41" fmla="*/ 2147483646 h 480"/>
              <a:gd name="T42" fmla="*/ 2147483646 w 1449"/>
              <a:gd name="T43" fmla="*/ 2147483646 h 480"/>
              <a:gd name="T44" fmla="*/ 2147483646 w 1449"/>
              <a:gd name="T45" fmla="*/ 2147483646 h 480"/>
              <a:gd name="T46" fmla="*/ 2147483646 w 1449"/>
              <a:gd name="T47" fmla="*/ 2147483646 h 480"/>
              <a:gd name="T48" fmla="*/ 2147483646 w 1449"/>
              <a:gd name="T49" fmla="*/ 2147483646 h 480"/>
              <a:gd name="T50" fmla="*/ 2147483646 w 1449"/>
              <a:gd name="T51" fmla="*/ 2147483646 h 480"/>
              <a:gd name="T52" fmla="*/ 2147483646 w 1449"/>
              <a:gd name="T53" fmla="*/ 2147483646 h 480"/>
              <a:gd name="T54" fmla="*/ 2147483646 w 1449"/>
              <a:gd name="T55" fmla="*/ 2147483646 h 480"/>
              <a:gd name="T56" fmla="*/ 2147483646 w 1449"/>
              <a:gd name="T57" fmla="*/ 2147483646 h 480"/>
              <a:gd name="T58" fmla="*/ 2147483646 w 1449"/>
              <a:gd name="T59" fmla="*/ 2147483646 h 480"/>
              <a:gd name="T60" fmla="*/ 2147483646 w 1449"/>
              <a:gd name="T61" fmla="*/ 2147483646 h 480"/>
              <a:gd name="T62" fmla="*/ 2147483646 w 1449"/>
              <a:gd name="T63" fmla="*/ 2147483646 h 480"/>
              <a:gd name="T64" fmla="*/ 2147483646 w 1449"/>
              <a:gd name="T65" fmla="*/ 2147483646 h 480"/>
              <a:gd name="T66" fmla="*/ 2147483646 w 1449"/>
              <a:gd name="T67" fmla="*/ 2147483646 h 480"/>
              <a:gd name="T68" fmla="*/ 2147483646 w 1449"/>
              <a:gd name="T69" fmla="*/ 2147483646 h 480"/>
              <a:gd name="T70" fmla="*/ 2147483646 w 1449"/>
              <a:gd name="T71" fmla="*/ 2147483646 h 480"/>
              <a:gd name="T72" fmla="*/ 2147483646 w 1449"/>
              <a:gd name="T73" fmla="*/ 2147483646 h 480"/>
              <a:gd name="T74" fmla="*/ 2147483646 w 1449"/>
              <a:gd name="T75" fmla="*/ 2147483646 h 480"/>
              <a:gd name="T76" fmla="*/ 2147483646 w 1449"/>
              <a:gd name="T77" fmla="*/ 2147483646 h 480"/>
              <a:gd name="T78" fmla="*/ 2147483646 w 1449"/>
              <a:gd name="T79" fmla="*/ 2147483646 h 480"/>
              <a:gd name="T80" fmla="*/ 2147483646 w 1449"/>
              <a:gd name="T81" fmla="*/ 2147483646 h 480"/>
              <a:gd name="T82" fmla="*/ 2147483646 w 1449"/>
              <a:gd name="T83" fmla="*/ 2147483646 h 480"/>
              <a:gd name="T84" fmla="*/ 2147483646 w 1449"/>
              <a:gd name="T85" fmla="*/ 2147483646 h 480"/>
              <a:gd name="T86" fmla="*/ 2147483646 w 1449"/>
              <a:gd name="T87" fmla="*/ 2147483646 h 480"/>
              <a:gd name="T88" fmla="*/ 2147483646 w 1449"/>
              <a:gd name="T89" fmla="*/ 2147483646 h 480"/>
              <a:gd name="T90" fmla="*/ 2147483646 w 1449"/>
              <a:gd name="T91" fmla="*/ 2147483646 h 480"/>
              <a:gd name="T92" fmla="*/ 2147483646 w 1449"/>
              <a:gd name="T93" fmla="*/ 2147483646 h 480"/>
              <a:gd name="T94" fmla="*/ 2147483646 w 1449"/>
              <a:gd name="T95" fmla="*/ 2147483646 h 480"/>
              <a:gd name="T96" fmla="*/ 2147483646 w 1449"/>
              <a:gd name="T97" fmla="*/ 2147483646 h 4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49"/>
              <a:gd name="T148" fmla="*/ 0 h 480"/>
              <a:gd name="T149" fmla="*/ 1449 w 1449"/>
              <a:gd name="T150" fmla="*/ 480 h 4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49" h="480">
                <a:moveTo>
                  <a:pt x="0" y="34"/>
                </a:moveTo>
                <a:cubicBezTo>
                  <a:pt x="5" y="22"/>
                  <a:pt x="9" y="21"/>
                  <a:pt x="26" y="17"/>
                </a:cubicBezTo>
                <a:cubicBezTo>
                  <a:pt x="59" y="24"/>
                  <a:pt x="44" y="23"/>
                  <a:pt x="60" y="36"/>
                </a:cubicBezTo>
                <a:cubicBezTo>
                  <a:pt x="69" y="42"/>
                  <a:pt x="86" y="43"/>
                  <a:pt x="98" y="45"/>
                </a:cubicBezTo>
                <a:cubicBezTo>
                  <a:pt x="125" y="42"/>
                  <a:pt x="130" y="39"/>
                  <a:pt x="139" y="22"/>
                </a:cubicBezTo>
                <a:cubicBezTo>
                  <a:pt x="144" y="13"/>
                  <a:pt x="173" y="5"/>
                  <a:pt x="173" y="5"/>
                </a:cubicBezTo>
                <a:cubicBezTo>
                  <a:pt x="208" y="9"/>
                  <a:pt x="214" y="18"/>
                  <a:pt x="233" y="36"/>
                </a:cubicBezTo>
                <a:cubicBezTo>
                  <a:pt x="240" y="43"/>
                  <a:pt x="263" y="52"/>
                  <a:pt x="263" y="52"/>
                </a:cubicBezTo>
                <a:cubicBezTo>
                  <a:pt x="278" y="48"/>
                  <a:pt x="288" y="44"/>
                  <a:pt x="300" y="36"/>
                </a:cubicBezTo>
                <a:cubicBezTo>
                  <a:pt x="310" y="17"/>
                  <a:pt x="333" y="11"/>
                  <a:pt x="357" y="1"/>
                </a:cubicBezTo>
                <a:cubicBezTo>
                  <a:pt x="382" y="5"/>
                  <a:pt x="364" y="0"/>
                  <a:pt x="379" y="10"/>
                </a:cubicBezTo>
                <a:cubicBezTo>
                  <a:pt x="387" y="15"/>
                  <a:pt x="402" y="24"/>
                  <a:pt x="402" y="24"/>
                </a:cubicBezTo>
                <a:cubicBezTo>
                  <a:pt x="412" y="43"/>
                  <a:pt x="419" y="42"/>
                  <a:pt x="447" y="50"/>
                </a:cubicBezTo>
                <a:cubicBezTo>
                  <a:pt x="459" y="53"/>
                  <a:pt x="464" y="50"/>
                  <a:pt x="474" y="45"/>
                </a:cubicBezTo>
                <a:cubicBezTo>
                  <a:pt x="484" y="40"/>
                  <a:pt x="496" y="26"/>
                  <a:pt x="507" y="20"/>
                </a:cubicBezTo>
                <a:cubicBezTo>
                  <a:pt x="516" y="14"/>
                  <a:pt x="541" y="8"/>
                  <a:pt x="541" y="8"/>
                </a:cubicBezTo>
                <a:cubicBezTo>
                  <a:pt x="569" y="13"/>
                  <a:pt x="568" y="20"/>
                  <a:pt x="582" y="34"/>
                </a:cubicBezTo>
                <a:cubicBezTo>
                  <a:pt x="583" y="37"/>
                  <a:pt x="582" y="41"/>
                  <a:pt x="586" y="43"/>
                </a:cubicBezTo>
                <a:cubicBezTo>
                  <a:pt x="587" y="44"/>
                  <a:pt x="636" y="61"/>
                  <a:pt x="638" y="62"/>
                </a:cubicBezTo>
                <a:cubicBezTo>
                  <a:pt x="676" y="54"/>
                  <a:pt x="697" y="20"/>
                  <a:pt x="725" y="15"/>
                </a:cubicBezTo>
                <a:cubicBezTo>
                  <a:pt x="757" y="18"/>
                  <a:pt x="762" y="39"/>
                  <a:pt x="788" y="50"/>
                </a:cubicBezTo>
                <a:cubicBezTo>
                  <a:pt x="801" y="61"/>
                  <a:pt x="792" y="67"/>
                  <a:pt x="815" y="71"/>
                </a:cubicBezTo>
                <a:cubicBezTo>
                  <a:pt x="825" y="74"/>
                  <a:pt x="842" y="70"/>
                  <a:pt x="851" y="66"/>
                </a:cubicBezTo>
                <a:cubicBezTo>
                  <a:pt x="860" y="62"/>
                  <a:pt x="859" y="51"/>
                  <a:pt x="869" y="44"/>
                </a:cubicBezTo>
                <a:cubicBezTo>
                  <a:pt x="877" y="34"/>
                  <a:pt x="912" y="24"/>
                  <a:pt x="912" y="24"/>
                </a:cubicBezTo>
                <a:cubicBezTo>
                  <a:pt x="957" y="31"/>
                  <a:pt x="948" y="56"/>
                  <a:pt x="984" y="65"/>
                </a:cubicBezTo>
                <a:cubicBezTo>
                  <a:pt x="998" y="74"/>
                  <a:pt x="1031" y="42"/>
                  <a:pt x="1041" y="38"/>
                </a:cubicBezTo>
                <a:cubicBezTo>
                  <a:pt x="1051" y="34"/>
                  <a:pt x="1039" y="38"/>
                  <a:pt x="1043" y="38"/>
                </a:cubicBezTo>
                <a:cubicBezTo>
                  <a:pt x="1047" y="38"/>
                  <a:pt x="1059" y="38"/>
                  <a:pt x="1064" y="38"/>
                </a:cubicBezTo>
                <a:cubicBezTo>
                  <a:pt x="1069" y="38"/>
                  <a:pt x="1067" y="32"/>
                  <a:pt x="1074" y="36"/>
                </a:cubicBezTo>
                <a:cubicBezTo>
                  <a:pt x="1103" y="54"/>
                  <a:pt x="1079" y="46"/>
                  <a:pt x="1107" y="64"/>
                </a:cubicBezTo>
                <a:cubicBezTo>
                  <a:pt x="1112" y="78"/>
                  <a:pt x="1113" y="106"/>
                  <a:pt x="1137" y="111"/>
                </a:cubicBezTo>
                <a:cubicBezTo>
                  <a:pt x="1177" y="102"/>
                  <a:pt x="1208" y="110"/>
                  <a:pt x="1228" y="130"/>
                </a:cubicBezTo>
                <a:cubicBezTo>
                  <a:pt x="1221" y="154"/>
                  <a:pt x="1230" y="168"/>
                  <a:pt x="1269" y="175"/>
                </a:cubicBezTo>
                <a:cubicBezTo>
                  <a:pt x="1288" y="182"/>
                  <a:pt x="1290" y="190"/>
                  <a:pt x="1304" y="201"/>
                </a:cubicBezTo>
                <a:cubicBezTo>
                  <a:pt x="1306" y="206"/>
                  <a:pt x="1308" y="206"/>
                  <a:pt x="1310" y="212"/>
                </a:cubicBezTo>
                <a:cubicBezTo>
                  <a:pt x="1312" y="215"/>
                  <a:pt x="1314" y="220"/>
                  <a:pt x="1313" y="227"/>
                </a:cubicBezTo>
                <a:cubicBezTo>
                  <a:pt x="1312" y="234"/>
                  <a:pt x="1300" y="246"/>
                  <a:pt x="1306" y="252"/>
                </a:cubicBezTo>
                <a:cubicBezTo>
                  <a:pt x="1321" y="262"/>
                  <a:pt x="1329" y="262"/>
                  <a:pt x="1351" y="264"/>
                </a:cubicBezTo>
                <a:cubicBezTo>
                  <a:pt x="1365" y="275"/>
                  <a:pt x="1373" y="281"/>
                  <a:pt x="1378" y="294"/>
                </a:cubicBezTo>
                <a:cubicBezTo>
                  <a:pt x="1374" y="308"/>
                  <a:pt x="1370" y="319"/>
                  <a:pt x="1359" y="330"/>
                </a:cubicBezTo>
                <a:cubicBezTo>
                  <a:pt x="1360" y="335"/>
                  <a:pt x="1359" y="341"/>
                  <a:pt x="1363" y="346"/>
                </a:cubicBezTo>
                <a:cubicBezTo>
                  <a:pt x="1364" y="348"/>
                  <a:pt x="1370" y="348"/>
                  <a:pt x="1374" y="348"/>
                </a:cubicBezTo>
                <a:cubicBezTo>
                  <a:pt x="1386" y="352"/>
                  <a:pt x="1397" y="347"/>
                  <a:pt x="1409" y="353"/>
                </a:cubicBezTo>
                <a:cubicBezTo>
                  <a:pt x="1419" y="358"/>
                  <a:pt x="1438" y="379"/>
                  <a:pt x="1438" y="379"/>
                </a:cubicBezTo>
                <a:cubicBezTo>
                  <a:pt x="1438" y="387"/>
                  <a:pt x="1449" y="426"/>
                  <a:pt x="1426" y="440"/>
                </a:cubicBezTo>
                <a:cubicBezTo>
                  <a:pt x="1421" y="452"/>
                  <a:pt x="1405" y="441"/>
                  <a:pt x="1400" y="444"/>
                </a:cubicBezTo>
                <a:cubicBezTo>
                  <a:pt x="1393" y="446"/>
                  <a:pt x="1390" y="449"/>
                  <a:pt x="1386" y="455"/>
                </a:cubicBezTo>
                <a:cubicBezTo>
                  <a:pt x="1377" y="460"/>
                  <a:pt x="1374" y="480"/>
                  <a:pt x="1374" y="480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5257800" y="2514600"/>
            <a:ext cx="2514600" cy="762000"/>
          </a:xfrm>
          <a:custGeom>
            <a:avLst/>
            <a:gdLst>
              <a:gd name="T0" fmla="*/ 0 w 1584"/>
              <a:gd name="T1" fmla="*/ 2147483646 h 480"/>
              <a:gd name="T2" fmla="*/ 2147483646 w 1584"/>
              <a:gd name="T3" fmla="*/ 2147483646 h 480"/>
              <a:gd name="T4" fmla="*/ 2147483646 w 1584"/>
              <a:gd name="T5" fmla="*/ 2147483646 h 480"/>
              <a:gd name="T6" fmla="*/ 2147483646 w 1584"/>
              <a:gd name="T7" fmla="*/ 0 h 480"/>
              <a:gd name="T8" fmla="*/ 2147483646 w 1584"/>
              <a:gd name="T9" fmla="*/ 2147483646 h 480"/>
              <a:gd name="T10" fmla="*/ 2147483646 w 1584"/>
              <a:gd name="T11" fmla="*/ 2147483646 h 480"/>
              <a:gd name="T12" fmla="*/ 2147483646 w 1584"/>
              <a:gd name="T13" fmla="*/ 2147483646 h 480"/>
              <a:gd name="T14" fmla="*/ 2147483646 w 1584"/>
              <a:gd name="T15" fmla="*/ 2147483646 h 480"/>
              <a:gd name="T16" fmla="*/ 2147483646 w 1584"/>
              <a:gd name="T17" fmla="*/ 2147483646 h 480"/>
              <a:gd name="T18" fmla="*/ 2147483646 w 1584"/>
              <a:gd name="T19" fmla="*/ 2147483646 h 480"/>
              <a:gd name="T20" fmla="*/ 2147483646 w 1584"/>
              <a:gd name="T21" fmla="*/ 2147483646 h 480"/>
              <a:gd name="T22" fmla="*/ 2147483646 w 1584"/>
              <a:gd name="T23" fmla="*/ 2147483646 h 480"/>
              <a:gd name="T24" fmla="*/ 2147483646 w 1584"/>
              <a:gd name="T25" fmla="*/ 2147483646 h 480"/>
              <a:gd name="T26" fmla="*/ 2147483646 w 1584"/>
              <a:gd name="T27" fmla="*/ 2147483646 h 480"/>
              <a:gd name="T28" fmla="*/ 2147483646 w 1584"/>
              <a:gd name="T29" fmla="*/ 2147483646 h 480"/>
              <a:gd name="T30" fmla="*/ 2147483646 w 1584"/>
              <a:gd name="T31" fmla="*/ 2147483646 h 480"/>
              <a:gd name="T32" fmla="*/ 2147483646 w 1584"/>
              <a:gd name="T33" fmla="*/ 2147483646 h 480"/>
              <a:gd name="T34" fmla="*/ 2147483646 w 1584"/>
              <a:gd name="T35" fmla="*/ 2147483646 h 480"/>
              <a:gd name="T36" fmla="*/ 2147483646 w 1584"/>
              <a:gd name="T37" fmla="*/ 2147483646 h 480"/>
              <a:gd name="T38" fmla="*/ 2147483646 w 1584"/>
              <a:gd name="T39" fmla="*/ 2147483646 h 480"/>
              <a:gd name="T40" fmla="*/ 2147483646 w 1584"/>
              <a:gd name="T41" fmla="*/ 2147483646 h 480"/>
              <a:gd name="T42" fmla="*/ 2147483646 w 1584"/>
              <a:gd name="T43" fmla="*/ 2147483646 h 480"/>
              <a:gd name="T44" fmla="*/ 2147483646 w 1584"/>
              <a:gd name="T45" fmla="*/ 2147483646 h 480"/>
              <a:gd name="T46" fmla="*/ 2147483646 w 1584"/>
              <a:gd name="T47" fmla="*/ 2147483646 h 480"/>
              <a:gd name="T48" fmla="*/ 2147483646 w 1584"/>
              <a:gd name="T49" fmla="*/ 2147483646 h 480"/>
              <a:gd name="T50" fmla="*/ 2147483646 w 1584"/>
              <a:gd name="T51" fmla="*/ 2147483646 h 480"/>
              <a:gd name="T52" fmla="*/ 2147483646 w 1584"/>
              <a:gd name="T53" fmla="*/ 2147483646 h 480"/>
              <a:gd name="T54" fmla="*/ 2147483646 w 1584"/>
              <a:gd name="T55" fmla="*/ 2147483646 h 480"/>
              <a:gd name="T56" fmla="*/ 2147483646 w 1584"/>
              <a:gd name="T57" fmla="*/ 2147483646 h 480"/>
              <a:gd name="T58" fmla="*/ 2147483646 w 1584"/>
              <a:gd name="T59" fmla="*/ 2147483646 h 480"/>
              <a:gd name="T60" fmla="*/ 2147483646 w 1584"/>
              <a:gd name="T61" fmla="*/ 2147483646 h 480"/>
              <a:gd name="T62" fmla="*/ 2147483646 w 1584"/>
              <a:gd name="T63" fmla="*/ 2147483646 h 480"/>
              <a:gd name="T64" fmla="*/ 2147483646 w 1584"/>
              <a:gd name="T65" fmla="*/ 2147483646 h 480"/>
              <a:gd name="T66" fmla="*/ 2147483646 w 1584"/>
              <a:gd name="T67" fmla="*/ 2147483646 h 480"/>
              <a:gd name="T68" fmla="*/ 2147483646 w 1584"/>
              <a:gd name="T69" fmla="*/ 2147483646 h 480"/>
              <a:gd name="T70" fmla="*/ 2147483646 w 1584"/>
              <a:gd name="T71" fmla="*/ 2147483646 h 480"/>
              <a:gd name="T72" fmla="*/ 2147483646 w 1584"/>
              <a:gd name="T73" fmla="*/ 2147483646 h 480"/>
              <a:gd name="T74" fmla="*/ 2147483646 w 1584"/>
              <a:gd name="T75" fmla="*/ 2147483646 h 480"/>
              <a:gd name="T76" fmla="*/ 2147483646 w 1584"/>
              <a:gd name="T77" fmla="*/ 2147483646 h 480"/>
              <a:gd name="T78" fmla="*/ 2147483646 w 1584"/>
              <a:gd name="T79" fmla="*/ 2147483646 h 480"/>
              <a:gd name="T80" fmla="*/ 2147483646 w 1584"/>
              <a:gd name="T81" fmla="*/ 2147483646 h 480"/>
              <a:gd name="T82" fmla="*/ 2147483646 w 1584"/>
              <a:gd name="T83" fmla="*/ 2147483646 h 480"/>
              <a:gd name="T84" fmla="*/ 2147483646 w 1584"/>
              <a:gd name="T85" fmla="*/ 2147483646 h 480"/>
              <a:gd name="T86" fmla="*/ 2147483646 w 1584"/>
              <a:gd name="T87" fmla="*/ 2147483646 h 480"/>
              <a:gd name="T88" fmla="*/ 2147483646 w 1584"/>
              <a:gd name="T89" fmla="*/ 2147483646 h 480"/>
              <a:gd name="T90" fmla="*/ 2147483646 w 1584"/>
              <a:gd name="T91" fmla="*/ 2147483646 h 480"/>
              <a:gd name="T92" fmla="*/ 2147483646 w 1584"/>
              <a:gd name="T93" fmla="*/ 2147483646 h 480"/>
              <a:gd name="T94" fmla="*/ 2147483646 w 1584"/>
              <a:gd name="T95" fmla="*/ 2147483646 h 480"/>
              <a:gd name="T96" fmla="*/ 2147483646 w 1584"/>
              <a:gd name="T97" fmla="*/ 2147483646 h 480"/>
              <a:gd name="T98" fmla="*/ 2147483646 w 1584"/>
              <a:gd name="T99" fmla="*/ 2147483646 h 480"/>
              <a:gd name="T100" fmla="*/ 2147483646 w 1584"/>
              <a:gd name="T101" fmla="*/ 2147483646 h 480"/>
              <a:gd name="T102" fmla="*/ 2147483646 w 1584"/>
              <a:gd name="T103" fmla="*/ 2147483646 h 4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84"/>
              <a:gd name="T157" fmla="*/ 0 h 480"/>
              <a:gd name="T158" fmla="*/ 1584 w 1584"/>
              <a:gd name="T159" fmla="*/ 480 h 48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84" h="480">
                <a:moveTo>
                  <a:pt x="0" y="72"/>
                </a:moveTo>
                <a:cubicBezTo>
                  <a:pt x="12" y="71"/>
                  <a:pt x="26" y="72"/>
                  <a:pt x="37" y="70"/>
                </a:cubicBezTo>
                <a:cubicBezTo>
                  <a:pt x="44" y="69"/>
                  <a:pt x="44" y="61"/>
                  <a:pt x="47" y="57"/>
                </a:cubicBezTo>
                <a:cubicBezTo>
                  <a:pt x="61" y="41"/>
                  <a:pt x="63" y="7"/>
                  <a:pt x="98" y="0"/>
                </a:cubicBezTo>
                <a:cubicBezTo>
                  <a:pt x="105" y="1"/>
                  <a:pt x="113" y="0"/>
                  <a:pt x="119" y="2"/>
                </a:cubicBezTo>
                <a:cubicBezTo>
                  <a:pt x="139" y="8"/>
                  <a:pt x="129" y="31"/>
                  <a:pt x="145" y="39"/>
                </a:cubicBezTo>
                <a:cubicBezTo>
                  <a:pt x="151" y="43"/>
                  <a:pt x="161" y="39"/>
                  <a:pt x="168" y="42"/>
                </a:cubicBezTo>
                <a:cubicBezTo>
                  <a:pt x="172" y="44"/>
                  <a:pt x="178" y="40"/>
                  <a:pt x="178" y="40"/>
                </a:cubicBezTo>
                <a:cubicBezTo>
                  <a:pt x="183" y="40"/>
                  <a:pt x="187" y="44"/>
                  <a:pt x="195" y="41"/>
                </a:cubicBezTo>
                <a:cubicBezTo>
                  <a:pt x="203" y="38"/>
                  <a:pt x="220" y="26"/>
                  <a:pt x="228" y="20"/>
                </a:cubicBezTo>
                <a:cubicBezTo>
                  <a:pt x="242" y="14"/>
                  <a:pt x="238" y="11"/>
                  <a:pt x="246" y="9"/>
                </a:cubicBezTo>
                <a:cubicBezTo>
                  <a:pt x="254" y="7"/>
                  <a:pt x="270" y="4"/>
                  <a:pt x="278" y="5"/>
                </a:cubicBezTo>
                <a:cubicBezTo>
                  <a:pt x="285" y="5"/>
                  <a:pt x="288" y="10"/>
                  <a:pt x="293" y="15"/>
                </a:cubicBezTo>
                <a:cubicBezTo>
                  <a:pt x="298" y="20"/>
                  <a:pt x="306" y="30"/>
                  <a:pt x="311" y="35"/>
                </a:cubicBezTo>
                <a:cubicBezTo>
                  <a:pt x="316" y="39"/>
                  <a:pt x="314" y="40"/>
                  <a:pt x="324" y="41"/>
                </a:cubicBezTo>
                <a:cubicBezTo>
                  <a:pt x="334" y="42"/>
                  <a:pt x="360" y="43"/>
                  <a:pt x="373" y="40"/>
                </a:cubicBezTo>
                <a:cubicBezTo>
                  <a:pt x="389" y="35"/>
                  <a:pt x="390" y="24"/>
                  <a:pt x="406" y="22"/>
                </a:cubicBezTo>
                <a:cubicBezTo>
                  <a:pt x="413" y="9"/>
                  <a:pt x="443" y="9"/>
                  <a:pt x="463" y="5"/>
                </a:cubicBezTo>
                <a:cubicBezTo>
                  <a:pt x="482" y="16"/>
                  <a:pt x="501" y="41"/>
                  <a:pt x="528" y="46"/>
                </a:cubicBezTo>
                <a:cubicBezTo>
                  <a:pt x="539" y="45"/>
                  <a:pt x="551" y="45"/>
                  <a:pt x="561" y="42"/>
                </a:cubicBezTo>
                <a:cubicBezTo>
                  <a:pt x="582" y="35"/>
                  <a:pt x="596" y="23"/>
                  <a:pt x="622" y="17"/>
                </a:cubicBezTo>
                <a:cubicBezTo>
                  <a:pt x="629" y="20"/>
                  <a:pt x="646" y="14"/>
                  <a:pt x="651" y="18"/>
                </a:cubicBezTo>
                <a:cubicBezTo>
                  <a:pt x="653" y="20"/>
                  <a:pt x="659" y="24"/>
                  <a:pt x="663" y="25"/>
                </a:cubicBezTo>
                <a:cubicBezTo>
                  <a:pt x="683" y="36"/>
                  <a:pt x="703" y="35"/>
                  <a:pt x="719" y="47"/>
                </a:cubicBezTo>
                <a:cubicBezTo>
                  <a:pt x="732" y="48"/>
                  <a:pt x="735" y="47"/>
                  <a:pt x="745" y="43"/>
                </a:cubicBezTo>
                <a:cubicBezTo>
                  <a:pt x="755" y="39"/>
                  <a:pt x="766" y="30"/>
                  <a:pt x="782" y="27"/>
                </a:cubicBezTo>
                <a:cubicBezTo>
                  <a:pt x="794" y="25"/>
                  <a:pt x="826" y="14"/>
                  <a:pt x="840" y="20"/>
                </a:cubicBezTo>
                <a:cubicBezTo>
                  <a:pt x="857" y="25"/>
                  <a:pt x="867" y="52"/>
                  <a:pt x="883" y="57"/>
                </a:cubicBezTo>
                <a:cubicBezTo>
                  <a:pt x="906" y="55"/>
                  <a:pt x="922" y="57"/>
                  <a:pt x="935" y="45"/>
                </a:cubicBezTo>
                <a:cubicBezTo>
                  <a:pt x="940" y="34"/>
                  <a:pt x="935" y="22"/>
                  <a:pt x="955" y="17"/>
                </a:cubicBezTo>
                <a:cubicBezTo>
                  <a:pt x="962" y="16"/>
                  <a:pt x="1000" y="18"/>
                  <a:pt x="1009" y="25"/>
                </a:cubicBezTo>
                <a:cubicBezTo>
                  <a:pt x="1019" y="32"/>
                  <a:pt x="1010" y="52"/>
                  <a:pt x="1016" y="59"/>
                </a:cubicBezTo>
                <a:cubicBezTo>
                  <a:pt x="1023" y="66"/>
                  <a:pt x="1035" y="70"/>
                  <a:pt x="1048" y="73"/>
                </a:cubicBezTo>
                <a:cubicBezTo>
                  <a:pt x="1064" y="73"/>
                  <a:pt x="1098" y="60"/>
                  <a:pt x="1111" y="57"/>
                </a:cubicBezTo>
                <a:cubicBezTo>
                  <a:pt x="1118" y="54"/>
                  <a:pt x="1134" y="54"/>
                  <a:pt x="1134" y="54"/>
                </a:cubicBezTo>
                <a:cubicBezTo>
                  <a:pt x="1164" y="58"/>
                  <a:pt x="1145" y="51"/>
                  <a:pt x="1162" y="64"/>
                </a:cubicBezTo>
                <a:cubicBezTo>
                  <a:pt x="1174" y="85"/>
                  <a:pt x="1195" y="71"/>
                  <a:pt x="1226" y="72"/>
                </a:cubicBezTo>
                <a:cubicBezTo>
                  <a:pt x="1262" y="77"/>
                  <a:pt x="1290" y="97"/>
                  <a:pt x="1313" y="114"/>
                </a:cubicBezTo>
                <a:cubicBezTo>
                  <a:pt x="1322" y="157"/>
                  <a:pt x="1316" y="159"/>
                  <a:pt x="1385" y="162"/>
                </a:cubicBezTo>
                <a:cubicBezTo>
                  <a:pt x="1393" y="165"/>
                  <a:pt x="1402" y="165"/>
                  <a:pt x="1407" y="169"/>
                </a:cubicBezTo>
                <a:cubicBezTo>
                  <a:pt x="1419" y="178"/>
                  <a:pt x="1432" y="193"/>
                  <a:pt x="1443" y="204"/>
                </a:cubicBezTo>
                <a:cubicBezTo>
                  <a:pt x="1451" y="241"/>
                  <a:pt x="1452" y="256"/>
                  <a:pt x="1508" y="261"/>
                </a:cubicBezTo>
                <a:cubicBezTo>
                  <a:pt x="1546" y="284"/>
                  <a:pt x="1474" y="242"/>
                  <a:pt x="1517" y="270"/>
                </a:cubicBezTo>
                <a:cubicBezTo>
                  <a:pt x="1524" y="275"/>
                  <a:pt x="1523" y="284"/>
                  <a:pt x="1523" y="284"/>
                </a:cubicBezTo>
                <a:cubicBezTo>
                  <a:pt x="1525" y="292"/>
                  <a:pt x="1527" y="304"/>
                  <a:pt x="1527" y="311"/>
                </a:cubicBezTo>
                <a:cubicBezTo>
                  <a:pt x="1527" y="318"/>
                  <a:pt x="1515" y="320"/>
                  <a:pt x="1521" y="326"/>
                </a:cubicBezTo>
                <a:cubicBezTo>
                  <a:pt x="1532" y="345"/>
                  <a:pt x="1540" y="343"/>
                  <a:pt x="1566" y="348"/>
                </a:cubicBezTo>
                <a:cubicBezTo>
                  <a:pt x="1574" y="356"/>
                  <a:pt x="1580" y="364"/>
                  <a:pt x="1580" y="364"/>
                </a:cubicBezTo>
                <a:cubicBezTo>
                  <a:pt x="1575" y="394"/>
                  <a:pt x="1582" y="382"/>
                  <a:pt x="1569" y="403"/>
                </a:cubicBezTo>
                <a:cubicBezTo>
                  <a:pt x="1567" y="409"/>
                  <a:pt x="1555" y="416"/>
                  <a:pt x="1555" y="416"/>
                </a:cubicBezTo>
                <a:cubicBezTo>
                  <a:pt x="1556" y="427"/>
                  <a:pt x="1556" y="437"/>
                  <a:pt x="1558" y="447"/>
                </a:cubicBezTo>
                <a:cubicBezTo>
                  <a:pt x="1561" y="458"/>
                  <a:pt x="1584" y="471"/>
                  <a:pt x="1584" y="480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562600" y="36576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638800" y="3505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6324600" y="3505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6781800" y="35052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638800" y="3733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6324600" y="37338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6934200" y="37338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5715000" y="2057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Times New Roman" panose="02020603050405020304" pitchFamily="18" charset="0"/>
              </a:rPr>
              <a:t>DNA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943600" y="2590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Times New Roman" panose="02020603050405020304" pitchFamily="18" charset="0"/>
              </a:rPr>
              <a:t>mRNA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715000" y="3124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Times New Roman" panose="02020603050405020304" pitchFamily="18" charset="0"/>
              </a:rPr>
              <a:t>Ribosomes</a:t>
            </a:r>
          </a:p>
        </p:txBody>
      </p:sp>
      <p:sp>
        <p:nvSpPr>
          <p:cNvPr id="11292" name="Freeform 28"/>
          <p:cNvSpPr>
            <a:spLocks/>
          </p:cNvSpPr>
          <p:nvPr/>
        </p:nvSpPr>
        <p:spPr bwMode="auto">
          <a:xfrm>
            <a:off x="3886200" y="3810000"/>
            <a:ext cx="990600" cy="914400"/>
          </a:xfrm>
          <a:custGeom>
            <a:avLst/>
            <a:gdLst>
              <a:gd name="T0" fmla="*/ 0 w 280"/>
              <a:gd name="T1" fmla="*/ 2147483646 h 624"/>
              <a:gd name="T2" fmla="*/ 2147483646 w 280"/>
              <a:gd name="T3" fmla="*/ 2147483646 h 624"/>
              <a:gd name="T4" fmla="*/ 2147483646 w 280"/>
              <a:gd name="T5" fmla="*/ 2147483646 h 624"/>
              <a:gd name="T6" fmla="*/ 2147483646 w 280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624"/>
              <a:gd name="T14" fmla="*/ 280 w 28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624">
                <a:moveTo>
                  <a:pt x="0" y="624"/>
                </a:moveTo>
                <a:lnTo>
                  <a:pt x="168" y="464"/>
                </a:lnTo>
                <a:lnTo>
                  <a:pt x="280" y="288"/>
                </a:lnTo>
                <a:lnTo>
                  <a:pt x="28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 flipV="1">
            <a:off x="4800600" y="28956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2971800" y="4572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Times New Roman" panose="02020603050405020304" pitchFamily="18" charset="0"/>
              </a:rPr>
              <a:t>PABA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4419600" y="3429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Times New Roman" panose="02020603050405020304" pitchFamily="18" charset="0"/>
              </a:rPr>
              <a:t>DHFA</a:t>
            </a: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4419601" y="2514600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Times New Roman" panose="02020603050405020304" pitchFamily="18" charset="0"/>
              </a:rPr>
              <a:t>THFA</a:t>
            </a:r>
          </a:p>
        </p:txBody>
      </p:sp>
      <p:sp>
        <p:nvSpPr>
          <p:cNvPr id="11297" name="Rectangle 33" descr="Dark upward diagonal"/>
          <p:cNvSpPr>
            <a:spLocks noChangeArrowheads="1"/>
          </p:cNvSpPr>
          <p:nvPr/>
        </p:nvSpPr>
        <p:spPr bwMode="auto">
          <a:xfrm>
            <a:off x="4572000" y="3200400"/>
            <a:ext cx="533400" cy="152400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8" name="Rectangle 34" descr="Dark upward diagonal"/>
          <p:cNvSpPr>
            <a:spLocks noChangeArrowheads="1"/>
          </p:cNvSpPr>
          <p:nvPr/>
        </p:nvSpPr>
        <p:spPr bwMode="auto">
          <a:xfrm rot="1264303">
            <a:off x="4648200" y="4114800"/>
            <a:ext cx="457200" cy="152400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0104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Freeform 36"/>
          <p:cNvSpPr>
            <a:spLocks/>
          </p:cNvSpPr>
          <p:nvPr/>
        </p:nvSpPr>
        <p:spPr bwMode="auto">
          <a:xfrm>
            <a:off x="7196139" y="2814639"/>
            <a:ext cx="301625" cy="452437"/>
          </a:xfrm>
          <a:custGeom>
            <a:avLst/>
            <a:gdLst>
              <a:gd name="T0" fmla="*/ 0 w 190"/>
              <a:gd name="T1" fmla="*/ 0 h 285"/>
              <a:gd name="T2" fmla="*/ 2147483646 w 190"/>
              <a:gd name="T3" fmla="*/ 2147483646 h 285"/>
              <a:gd name="T4" fmla="*/ 2147483646 w 190"/>
              <a:gd name="T5" fmla="*/ 2147483646 h 285"/>
              <a:gd name="T6" fmla="*/ 2147483646 w 190"/>
              <a:gd name="T7" fmla="*/ 2147483646 h 285"/>
              <a:gd name="T8" fmla="*/ 2147483646 w 190"/>
              <a:gd name="T9" fmla="*/ 2147483646 h 285"/>
              <a:gd name="T10" fmla="*/ 2147483646 w 190"/>
              <a:gd name="T11" fmla="*/ 2147483646 h 285"/>
              <a:gd name="T12" fmla="*/ 2147483646 w 190"/>
              <a:gd name="T13" fmla="*/ 2147483646 h 285"/>
              <a:gd name="T14" fmla="*/ 2147483646 w 190"/>
              <a:gd name="T15" fmla="*/ 2147483646 h 285"/>
              <a:gd name="T16" fmla="*/ 2147483646 w 190"/>
              <a:gd name="T17" fmla="*/ 2147483646 h 285"/>
              <a:gd name="T18" fmla="*/ 2147483646 w 190"/>
              <a:gd name="T19" fmla="*/ 2147483646 h 285"/>
              <a:gd name="T20" fmla="*/ 2147483646 w 190"/>
              <a:gd name="T21" fmla="*/ 2147483646 h 285"/>
              <a:gd name="T22" fmla="*/ 2147483646 w 190"/>
              <a:gd name="T23" fmla="*/ 2147483646 h 285"/>
              <a:gd name="T24" fmla="*/ 2147483646 w 190"/>
              <a:gd name="T25" fmla="*/ 2147483646 h 2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"/>
              <a:gd name="T40" fmla="*/ 0 h 285"/>
              <a:gd name="T41" fmla="*/ 190 w 190"/>
              <a:gd name="T42" fmla="*/ 285 h 2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" h="285">
                <a:moveTo>
                  <a:pt x="0" y="0"/>
                </a:moveTo>
                <a:cubicBezTo>
                  <a:pt x="47" y="3"/>
                  <a:pt x="52" y="0"/>
                  <a:pt x="66" y="42"/>
                </a:cubicBezTo>
                <a:cubicBezTo>
                  <a:pt x="61" y="50"/>
                  <a:pt x="54" y="69"/>
                  <a:pt x="54" y="69"/>
                </a:cubicBezTo>
                <a:cubicBezTo>
                  <a:pt x="59" y="93"/>
                  <a:pt x="68" y="95"/>
                  <a:pt x="90" y="99"/>
                </a:cubicBezTo>
                <a:cubicBezTo>
                  <a:pt x="97" y="106"/>
                  <a:pt x="99" y="101"/>
                  <a:pt x="104" y="105"/>
                </a:cubicBezTo>
                <a:cubicBezTo>
                  <a:pt x="109" y="109"/>
                  <a:pt x="117" y="114"/>
                  <a:pt x="117" y="123"/>
                </a:cubicBezTo>
                <a:cubicBezTo>
                  <a:pt x="114" y="139"/>
                  <a:pt x="110" y="145"/>
                  <a:pt x="105" y="159"/>
                </a:cubicBezTo>
                <a:cubicBezTo>
                  <a:pt x="115" y="179"/>
                  <a:pt x="119" y="181"/>
                  <a:pt x="141" y="177"/>
                </a:cubicBezTo>
                <a:cubicBezTo>
                  <a:pt x="178" y="184"/>
                  <a:pt x="178" y="183"/>
                  <a:pt x="189" y="216"/>
                </a:cubicBezTo>
                <a:cubicBezTo>
                  <a:pt x="184" y="234"/>
                  <a:pt x="190" y="227"/>
                  <a:pt x="168" y="234"/>
                </a:cubicBezTo>
                <a:cubicBezTo>
                  <a:pt x="165" y="235"/>
                  <a:pt x="159" y="237"/>
                  <a:pt x="159" y="237"/>
                </a:cubicBezTo>
                <a:cubicBezTo>
                  <a:pt x="153" y="245"/>
                  <a:pt x="149" y="255"/>
                  <a:pt x="144" y="264"/>
                </a:cubicBezTo>
                <a:cubicBezTo>
                  <a:pt x="141" y="271"/>
                  <a:pt x="138" y="285"/>
                  <a:pt x="138" y="2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905000" y="1066800"/>
            <a:ext cx="297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ZapfHumnst BT"/>
              </a:rPr>
              <a:t>Cell wall synthesis</a:t>
            </a:r>
          </a:p>
        </p:txBody>
      </p:sp>
      <p:sp>
        <p:nvSpPr>
          <p:cNvPr id="11302" name="Freeform 38"/>
          <p:cNvSpPr>
            <a:spLocks/>
          </p:cNvSpPr>
          <p:nvPr/>
        </p:nvSpPr>
        <p:spPr bwMode="auto">
          <a:xfrm>
            <a:off x="3733800" y="1752600"/>
            <a:ext cx="533400" cy="609600"/>
          </a:xfrm>
          <a:custGeom>
            <a:avLst/>
            <a:gdLst>
              <a:gd name="T0" fmla="*/ 0 w 528"/>
              <a:gd name="T1" fmla="*/ 2147483646 h 384"/>
              <a:gd name="T2" fmla="*/ 2147483646 w 528"/>
              <a:gd name="T3" fmla="*/ 0 h 384"/>
              <a:gd name="T4" fmla="*/ 2147483646 w 528"/>
              <a:gd name="T5" fmla="*/ 2147483646 h 384"/>
              <a:gd name="T6" fmla="*/ 2147483646 w 528"/>
              <a:gd name="T7" fmla="*/ 2147483646 h 384"/>
              <a:gd name="T8" fmla="*/ 2147483646 w 528"/>
              <a:gd name="T9" fmla="*/ 2147483646 h 384"/>
              <a:gd name="T10" fmla="*/ 2147483646 w 528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384"/>
              <a:gd name="T20" fmla="*/ 528 w 528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384">
                <a:moveTo>
                  <a:pt x="0" y="13"/>
                </a:moveTo>
                <a:lnTo>
                  <a:pt x="241" y="0"/>
                </a:lnTo>
                <a:lnTo>
                  <a:pt x="397" y="26"/>
                </a:lnTo>
                <a:lnTo>
                  <a:pt x="382" y="19"/>
                </a:lnTo>
                <a:lnTo>
                  <a:pt x="474" y="122"/>
                </a:lnTo>
                <a:lnTo>
                  <a:pt x="528" y="384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5638800" y="457200"/>
            <a:ext cx="2286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ZapfHumnst BT"/>
              </a:rPr>
              <a:t>DNA gyrase</a:t>
            </a:r>
            <a:r>
              <a:rPr lang="en-US" altLang="en-US" sz="22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638800" y="914401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Quinolones</a:t>
            </a:r>
          </a:p>
        </p:txBody>
      </p:sp>
      <p:sp>
        <p:nvSpPr>
          <p:cNvPr id="11305" name="Freeform 41"/>
          <p:cNvSpPr>
            <a:spLocks/>
          </p:cNvSpPr>
          <p:nvPr/>
        </p:nvSpPr>
        <p:spPr bwMode="auto">
          <a:xfrm flipH="1">
            <a:off x="6934200" y="1066800"/>
            <a:ext cx="609600" cy="1676400"/>
          </a:xfrm>
          <a:custGeom>
            <a:avLst/>
            <a:gdLst>
              <a:gd name="T0" fmla="*/ 2147483646 w 480"/>
              <a:gd name="T1" fmla="*/ 2147483646 h 768"/>
              <a:gd name="T2" fmla="*/ 2147483646 w 480"/>
              <a:gd name="T3" fmla="*/ 0 h 768"/>
              <a:gd name="T4" fmla="*/ 2147483646 w 480"/>
              <a:gd name="T5" fmla="*/ 2147483646 h 768"/>
              <a:gd name="T6" fmla="*/ 2147483646 w 480"/>
              <a:gd name="T7" fmla="*/ 2147483646 h 768"/>
              <a:gd name="T8" fmla="*/ 2147483646 w 480"/>
              <a:gd name="T9" fmla="*/ 2147483646 h 768"/>
              <a:gd name="T10" fmla="*/ 0 w 480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"/>
              <a:gd name="T19" fmla="*/ 0 h 768"/>
              <a:gd name="T20" fmla="*/ 480 w 480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" h="768">
                <a:moveTo>
                  <a:pt x="480" y="12"/>
                </a:moveTo>
                <a:lnTo>
                  <a:pt x="348" y="0"/>
                </a:lnTo>
                <a:lnTo>
                  <a:pt x="240" y="12"/>
                </a:lnTo>
                <a:lnTo>
                  <a:pt x="108" y="108"/>
                </a:lnTo>
                <a:lnTo>
                  <a:pt x="48" y="288"/>
                </a:lnTo>
                <a:lnTo>
                  <a:pt x="0" y="76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8458200" y="2895600"/>
            <a:ext cx="2209800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ZapfHumnst BT"/>
              </a:rPr>
              <a:t>Protein synthesis      inhibition</a:t>
            </a:r>
          </a:p>
        </p:txBody>
      </p:sp>
      <p:sp>
        <p:nvSpPr>
          <p:cNvPr id="11307" name="Freeform 43"/>
          <p:cNvSpPr>
            <a:spLocks/>
          </p:cNvSpPr>
          <p:nvPr/>
        </p:nvSpPr>
        <p:spPr bwMode="auto">
          <a:xfrm>
            <a:off x="7315200" y="3581400"/>
            <a:ext cx="1143000" cy="381000"/>
          </a:xfrm>
          <a:custGeom>
            <a:avLst/>
            <a:gdLst>
              <a:gd name="T0" fmla="*/ 2147483646 w 768"/>
              <a:gd name="T1" fmla="*/ 2147483646 h 384"/>
              <a:gd name="T2" fmla="*/ 2147483646 w 768"/>
              <a:gd name="T3" fmla="*/ 2147483646 h 384"/>
              <a:gd name="T4" fmla="*/ 2147483646 w 768"/>
              <a:gd name="T5" fmla="*/ 2147483646 h 384"/>
              <a:gd name="T6" fmla="*/ 2147483646 w 768"/>
              <a:gd name="T7" fmla="*/ 2147483646 h 384"/>
              <a:gd name="T8" fmla="*/ 2147483646 w 768"/>
              <a:gd name="T9" fmla="*/ 2147483646 h 384"/>
              <a:gd name="T10" fmla="*/ 0 w 768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384"/>
              <a:gd name="T20" fmla="*/ 768 w 768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384">
                <a:moveTo>
                  <a:pt x="768" y="384"/>
                </a:moveTo>
                <a:lnTo>
                  <a:pt x="612" y="264"/>
                </a:lnTo>
                <a:lnTo>
                  <a:pt x="528" y="204"/>
                </a:lnTo>
                <a:lnTo>
                  <a:pt x="336" y="72"/>
                </a:lnTo>
                <a:lnTo>
                  <a:pt x="180" y="1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7848601" y="4953001"/>
            <a:ext cx="2506663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ZapfHumnst BT"/>
              </a:rPr>
              <a:t>Protein synthesis  inhibition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7848600" y="5638801"/>
            <a:ext cx="2438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>
                <a:latin typeface="Times New Roman" panose="02020603050405020304" pitchFamily="18" charset="0"/>
                <a:sym typeface="SPC Markers/Bullets"/>
              </a:rPr>
              <a:t>Tetracyclines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sym typeface="SPC Markers/Bullets"/>
              </a:rPr>
              <a:t> 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10" name="Freeform 46"/>
          <p:cNvSpPr>
            <a:spLocks/>
          </p:cNvSpPr>
          <p:nvPr/>
        </p:nvSpPr>
        <p:spPr bwMode="auto">
          <a:xfrm>
            <a:off x="6534150" y="4038600"/>
            <a:ext cx="1238250" cy="1752600"/>
          </a:xfrm>
          <a:custGeom>
            <a:avLst/>
            <a:gdLst>
              <a:gd name="T0" fmla="*/ 2147483646 w 756"/>
              <a:gd name="T1" fmla="*/ 2147483646 h 1056"/>
              <a:gd name="T2" fmla="*/ 2147483646 w 756"/>
              <a:gd name="T3" fmla="*/ 2147483646 h 1056"/>
              <a:gd name="T4" fmla="*/ 2147483646 w 756"/>
              <a:gd name="T5" fmla="*/ 2147483646 h 1056"/>
              <a:gd name="T6" fmla="*/ 2147483646 w 756"/>
              <a:gd name="T7" fmla="*/ 2147483646 h 1056"/>
              <a:gd name="T8" fmla="*/ 0 w 756"/>
              <a:gd name="T9" fmla="*/ 2147483646 h 1056"/>
              <a:gd name="T10" fmla="*/ 2147483646 w 756"/>
              <a:gd name="T11" fmla="*/ 0 h 10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6"/>
              <a:gd name="T19" fmla="*/ 0 h 1056"/>
              <a:gd name="T20" fmla="*/ 756 w 756"/>
              <a:gd name="T21" fmla="*/ 1056 h 10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6" h="1056">
                <a:moveTo>
                  <a:pt x="756" y="1056"/>
                </a:moveTo>
                <a:lnTo>
                  <a:pt x="444" y="828"/>
                </a:lnTo>
                <a:lnTo>
                  <a:pt x="216" y="612"/>
                </a:lnTo>
                <a:lnTo>
                  <a:pt x="48" y="372"/>
                </a:lnTo>
                <a:lnTo>
                  <a:pt x="0" y="192"/>
                </a:lnTo>
                <a:lnTo>
                  <a:pt x="12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Freeform 47"/>
          <p:cNvSpPr>
            <a:spLocks/>
          </p:cNvSpPr>
          <p:nvPr/>
        </p:nvSpPr>
        <p:spPr bwMode="auto">
          <a:xfrm flipH="1">
            <a:off x="5486400" y="4114800"/>
            <a:ext cx="76200" cy="1066800"/>
          </a:xfrm>
          <a:custGeom>
            <a:avLst/>
            <a:gdLst>
              <a:gd name="T0" fmla="*/ 2147483646 w 756"/>
              <a:gd name="T1" fmla="*/ 2147483646 h 1056"/>
              <a:gd name="T2" fmla="*/ 2147483646 w 756"/>
              <a:gd name="T3" fmla="*/ 2147483646 h 1056"/>
              <a:gd name="T4" fmla="*/ 2147483646 w 756"/>
              <a:gd name="T5" fmla="*/ 2147483646 h 1056"/>
              <a:gd name="T6" fmla="*/ 2147483646 w 756"/>
              <a:gd name="T7" fmla="*/ 2147483646 h 1056"/>
              <a:gd name="T8" fmla="*/ 0 w 756"/>
              <a:gd name="T9" fmla="*/ 2147483646 h 1056"/>
              <a:gd name="T10" fmla="*/ 2147483646 w 756"/>
              <a:gd name="T11" fmla="*/ 0 h 10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6"/>
              <a:gd name="T19" fmla="*/ 0 h 1056"/>
              <a:gd name="T20" fmla="*/ 756 w 756"/>
              <a:gd name="T21" fmla="*/ 1056 h 10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6" h="1056">
                <a:moveTo>
                  <a:pt x="756" y="1056"/>
                </a:moveTo>
                <a:lnTo>
                  <a:pt x="444" y="828"/>
                </a:lnTo>
                <a:lnTo>
                  <a:pt x="216" y="612"/>
                </a:lnTo>
                <a:lnTo>
                  <a:pt x="48" y="372"/>
                </a:lnTo>
                <a:lnTo>
                  <a:pt x="0" y="192"/>
                </a:lnTo>
                <a:lnTo>
                  <a:pt x="12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3810000" y="5217552"/>
            <a:ext cx="3200400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ZapfHumnst BT"/>
              </a:rPr>
              <a:t>Protein synthesis             mistranslation</a:t>
            </a: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8458200" y="3627439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Macrolides &amp; Lincomycins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2133600" y="63246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Cohen. Science 1992; 257:1064</a:t>
            </a:r>
          </a:p>
        </p:txBody>
      </p:sp>
      <p:sp>
        <p:nvSpPr>
          <p:cNvPr id="11315" name="Freeform 51"/>
          <p:cNvSpPr>
            <a:spLocks/>
          </p:cNvSpPr>
          <p:nvPr/>
        </p:nvSpPr>
        <p:spPr bwMode="auto">
          <a:xfrm>
            <a:off x="7239000" y="1447800"/>
            <a:ext cx="609600" cy="1524000"/>
          </a:xfrm>
          <a:custGeom>
            <a:avLst/>
            <a:gdLst>
              <a:gd name="T0" fmla="*/ 2147483646 w 480"/>
              <a:gd name="T1" fmla="*/ 2147483646 h 768"/>
              <a:gd name="T2" fmla="*/ 2147483646 w 480"/>
              <a:gd name="T3" fmla="*/ 0 h 768"/>
              <a:gd name="T4" fmla="*/ 2147483646 w 480"/>
              <a:gd name="T5" fmla="*/ 2147483646 h 768"/>
              <a:gd name="T6" fmla="*/ 2147483646 w 480"/>
              <a:gd name="T7" fmla="*/ 2147483646 h 768"/>
              <a:gd name="T8" fmla="*/ 2147483646 w 480"/>
              <a:gd name="T9" fmla="*/ 2147483646 h 768"/>
              <a:gd name="T10" fmla="*/ 0 w 480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"/>
              <a:gd name="T19" fmla="*/ 0 h 768"/>
              <a:gd name="T20" fmla="*/ 480 w 480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" h="768">
                <a:moveTo>
                  <a:pt x="480" y="12"/>
                </a:moveTo>
                <a:lnTo>
                  <a:pt x="348" y="0"/>
                </a:lnTo>
                <a:lnTo>
                  <a:pt x="240" y="12"/>
                </a:lnTo>
                <a:lnTo>
                  <a:pt x="108" y="108"/>
                </a:lnTo>
                <a:lnTo>
                  <a:pt x="48" y="288"/>
                </a:lnTo>
                <a:lnTo>
                  <a:pt x="0" y="76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7924800" y="457201"/>
            <a:ext cx="2514600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ZapfHumnst BT"/>
              </a:rPr>
              <a:t>DNA-directed RNA polymerase</a:t>
            </a:r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7924801" y="1195389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Rifampin</a:t>
            </a:r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 flipV="1">
            <a:off x="3276600" y="4114800"/>
            <a:ext cx="1295400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3810000" y="5791201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Aminoglycosides</a:t>
            </a: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1752601" y="4267201"/>
            <a:ext cx="1577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Sulfonamides</a:t>
            </a:r>
          </a:p>
        </p:txBody>
      </p: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1752600" y="2743201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Trimethoprim</a:t>
            </a:r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>
            <a:off x="3429000" y="2971800"/>
            <a:ext cx="106680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1" y="273050"/>
            <a:ext cx="82264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Mechanisms of Antibiotic Resistance</a:t>
            </a:r>
            <a:br>
              <a:rPr lang="en-US" sz="4000"/>
            </a:br>
            <a:r>
              <a:rPr lang="en-US" sz="1800"/>
              <a:t>PM Hawkey,  The origins and molecular basis of antibiotic resistance. Brit Med J 1998;317: 657-660</a:t>
            </a:r>
            <a:endParaRPr lang="en-US" sz="400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371600"/>
            <a:ext cx="4491038" cy="4598988"/>
          </a:xfrm>
          <a:noFill/>
        </p:spPr>
      </p:pic>
    </p:spTree>
    <p:extLst>
      <p:ext uri="{BB962C8B-B14F-4D97-AF65-F5344CB8AC3E}">
        <p14:creationId xmlns:p14="http://schemas.microsoft.com/office/powerpoint/2010/main" val="15285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Primer on Beta Lactamases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0519B-3AC5-4636-BD30-7EAF0183AF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288926"/>
            <a:ext cx="8610600" cy="701675"/>
          </a:xfrm>
        </p:spPr>
        <p:txBody>
          <a:bodyPr>
            <a:normAutofit/>
          </a:bodyPr>
          <a:lstStyle/>
          <a:p>
            <a:r>
              <a:rPr lang="en-US" dirty="0"/>
              <a:t>Class C  - Cephalosporinases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ABA65385-1AB8-48F8-B235-3F213F02B734}"/>
              </a:ext>
            </a:extLst>
          </p:cNvPr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524000" y="1295401"/>
          <a:ext cx="8839200" cy="539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B03D0A-DA8A-48C6-9EB1-25518DD7A821}"/>
              </a:ext>
            </a:extLst>
          </p:cNvPr>
          <p:cNvSpPr txBox="1"/>
          <p:nvPr/>
        </p:nvSpPr>
        <p:spPr>
          <a:xfrm>
            <a:off x="6405093" y="6453660"/>
            <a:ext cx="426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Jour Clin Micro. 2010 Apr; 48(4): 1019–1025</a:t>
            </a:r>
          </a:p>
        </p:txBody>
      </p:sp>
    </p:spTree>
    <p:extLst>
      <p:ext uri="{BB962C8B-B14F-4D97-AF65-F5344CB8AC3E}">
        <p14:creationId xmlns:p14="http://schemas.microsoft.com/office/powerpoint/2010/main" val="27724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3746D2-04E1-4993-AE3A-0DAE6DCDC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609600"/>
            <a:ext cx="5642060" cy="55529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B2186B-1B11-480B-BDA1-406BC17FBB20}"/>
              </a:ext>
            </a:extLst>
          </p:cNvPr>
          <p:cNvSpPr/>
          <p:nvPr/>
        </p:nvSpPr>
        <p:spPr>
          <a:xfrm>
            <a:off x="4648200" y="6477001"/>
            <a:ext cx="579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http://extcontent.covenanthealth.ca/CHASE_Issue_12_-_ESBL_AmpC.pdf</a:t>
            </a:r>
          </a:p>
        </p:txBody>
      </p:sp>
    </p:spTree>
    <p:extLst>
      <p:ext uri="{BB962C8B-B14F-4D97-AF65-F5344CB8AC3E}">
        <p14:creationId xmlns:p14="http://schemas.microsoft.com/office/powerpoint/2010/main" val="28756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524001" y="273050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/>
              <a:t>Amp C - Continued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219201"/>
            <a:ext cx="8229600" cy="4906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Constituent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 tiny minority of strains are overproducers of Amp C </a:t>
            </a:r>
            <a:r>
              <a:rPr lang="en-US" altLang="en-US" sz="2200" dirty="0" err="1"/>
              <a:t>cephalosporinase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Not detected by standard lab MICs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When the majority (susceptible) strains are eliminated, the mutant overproducers survive and thrive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Not inhibited by beta lactamase inhibitors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Classic Darwinian Selection 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/>
              <a:t>“survival of the fittest.”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/>
              <a:t>Those not producing Amp C are killed leaving behind Amp C producers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Now,  plasmid mediated non-inducible Amp C </a:t>
            </a:r>
            <a:r>
              <a:rPr lang="en-US" altLang="en-US" sz="2200" dirty="0" err="1"/>
              <a:t>cephalosporinase</a:t>
            </a:r>
            <a:r>
              <a:rPr lang="en-US" altLang="en-US" sz="2200" dirty="0"/>
              <a:t> are recognized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/>
              <a:t>Can transduce resistance to other species by conjugation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/>
              <a:t>No longer limited to SPICE organisms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825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1" y="2819401"/>
            <a:ext cx="5451475" cy="1787525"/>
          </a:xfr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52401"/>
            <a:ext cx="62388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2438400" y="152401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/>
              <a:t>Another Beta Lactamase: Extended Spectrum Beta Lactamases (ESBL)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1524000" y="9906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Plasmid mediated</a:t>
            </a:r>
          </a:p>
          <a:p>
            <a:pPr lvl="1" eaLnBrk="1" hangingPunct="1"/>
            <a:r>
              <a:rPr lang="en-US" altLang="en-US" dirty="0"/>
              <a:t>Linked with other resistance genes</a:t>
            </a:r>
          </a:p>
          <a:p>
            <a:pPr eaLnBrk="1" hangingPunct="1"/>
            <a:r>
              <a:rPr lang="en-US" altLang="en-US" sz="2400" dirty="0"/>
              <a:t>Derived from “broad spectrum”  older beta lactamases known for years such as TEM, SHV, OSA</a:t>
            </a:r>
          </a:p>
          <a:p>
            <a:pPr eaLnBrk="1" hangingPunct="1"/>
            <a:r>
              <a:rPr lang="en-US" altLang="en-US" sz="2400" dirty="0"/>
              <a:t>Substrates include all </a:t>
            </a:r>
            <a:r>
              <a:rPr lang="en-US" altLang="en-US" sz="2400" dirty="0" err="1"/>
              <a:t>penicillins</a:t>
            </a:r>
            <a:r>
              <a:rPr lang="en-US" altLang="en-US" sz="2400" dirty="0"/>
              <a:t>,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-3</a:t>
            </a:r>
            <a:r>
              <a:rPr lang="en-US" altLang="en-US" sz="2400" baseline="30000" dirty="0"/>
              <a:t>rd</a:t>
            </a:r>
            <a:r>
              <a:rPr lang="en-US" altLang="en-US" sz="2400" dirty="0"/>
              <a:t> generation </a:t>
            </a:r>
            <a:r>
              <a:rPr lang="en-US" altLang="en-US" sz="2400" dirty="0" err="1"/>
              <a:t>cephalosporins</a:t>
            </a:r>
            <a:r>
              <a:rPr lang="en-US" altLang="en-US" sz="2400" dirty="0"/>
              <a:t> but not </a:t>
            </a:r>
            <a:r>
              <a:rPr lang="en-US" altLang="en-US" sz="2400" dirty="0" err="1"/>
              <a:t>cephamycins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cefoxitin</a:t>
            </a:r>
            <a:r>
              <a:rPr lang="en-US" altLang="en-US" sz="2400" dirty="0"/>
              <a:t>/</a:t>
            </a:r>
            <a:r>
              <a:rPr lang="en-US" altLang="en-US" sz="2400" dirty="0" err="1"/>
              <a:t>cefotetan</a:t>
            </a:r>
            <a:r>
              <a:rPr lang="en-US" altLang="en-US" sz="2400" dirty="0"/>
              <a:t>) and </a:t>
            </a:r>
            <a:r>
              <a:rPr lang="en-US" altLang="en-US" sz="2400" dirty="0" err="1"/>
              <a:t>carbapenems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Inhibited by beta lactamase inhibitors, but </a:t>
            </a:r>
            <a:r>
              <a:rPr lang="en-US" altLang="en-US" sz="2400"/>
              <a:t>PARADOX </a:t>
            </a:r>
            <a:endParaRPr lang="en-US" altLang="en-US" sz="2400" dirty="0"/>
          </a:p>
          <a:p>
            <a:pPr lvl="1" eaLnBrk="1" hangingPunct="1"/>
            <a:r>
              <a:rPr lang="en-US" altLang="en-US" dirty="0"/>
              <a:t>Pip/</a:t>
            </a:r>
            <a:r>
              <a:rPr lang="en-US" altLang="en-US" dirty="0" err="1"/>
              <a:t>tazo</a:t>
            </a:r>
            <a:r>
              <a:rPr lang="en-US" altLang="en-US" dirty="0"/>
              <a:t> and others are not clinically effective</a:t>
            </a:r>
          </a:p>
          <a:p>
            <a:pPr lvl="1" eaLnBrk="1" hangingPunct="1"/>
            <a:r>
              <a:rPr lang="en-US" altLang="en-US" dirty="0"/>
              <a:t>Probably because of other plasmid mediated resistance mechanisms such as Amp C plus </a:t>
            </a:r>
            <a:r>
              <a:rPr lang="en-US" altLang="en-US" dirty="0" err="1"/>
              <a:t>porin</a:t>
            </a:r>
            <a:r>
              <a:rPr lang="en-US" altLang="en-US" dirty="0"/>
              <a:t> changes</a:t>
            </a:r>
          </a:p>
          <a:p>
            <a:pPr eaLnBrk="1" hangingPunct="1"/>
            <a:r>
              <a:rPr lang="en-US" altLang="en-US" dirty="0"/>
              <a:t>Treatment of choice was CARBAPENEMS</a:t>
            </a:r>
          </a:p>
          <a:p>
            <a:pPr lvl="1"/>
            <a:r>
              <a:rPr lang="en-US" altLang="en-US" dirty="0"/>
              <a:t>Now, </a:t>
            </a:r>
            <a:r>
              <a:rPr lang="en-US" altLang="en-US" dirty="0" err="1"/>
              <a:t>ceftolazone</a:t>
            </a:r>
            <a:r>
              <a:rPr lang="en-US" altLang="en-US" dirty="0"/>
              <a:t>/</a:t>
            </a:r>
            <a:r>
              <a:rPr lang="en-US" altLang="en-US" dirty="0" err="1"/>
              <a:t>tazo</a:t>
            </a:r>
            <a:r>
              <a:rPr lang="en-US" altLang="en-US" dirty="0"/>
              <a:t> and </a:t>
            </a:r>
            <a:r>
              <a:rPr lang="en-US" altLang="en-US" dirty="0" err="1"/>
              <a:t>ceftaz</a:t>
            </a:r>
            <a:r>
              <a:rPr lang="en-US" altLang="en-US" dirty="0"/>
              <a:t>/</a:t>
            </a:r>
            <a:r>
              <a:rPr lang="en-US" altLang="en-US" dirty="0" err="1"/>
              <a:t>avi</a:t>
            </a:r>
            <a:r>
              <a:rPr lang="en-US" altLang="en-US" dirty="0"/>
              <a:t> have some activity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5571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273050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/>
              <a:t>The Last Line of Defense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1" y="1598614"/>
            <a:ext cx="8226425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Fortunately, our most potent </a:t>
            </a:r>
            <a:r>
              <a:rPr lang="el-GR" altLang="en-US">
                <a:cs typeface="Arial" panose="020B0604020202020204" pitchFamily="34" charset="0"/>
              </a:rPr>
              <a:t>β</a:t>
            </a:r>
            <a:r>
              <a:rPr lang="en-US" altLang="en-US"/>
              <a:t>-lactam class, carbapenems, remained effective against almost all </a:t>
            </a:r>
            <a:r>
              <a:rPr lang="en-US" altLang="en-US" i="1"/>
              <a:t>Enterobacteriaceae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Doripenem, Ertapenem, Imipenem, Meropenem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Unfortunately, “Antimicrobial resistance follows antimicrobial use as surely as night follows day”</a:t>
            </a: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18205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Carbapenemases in the U.S.</a:t>
            </a:r>
          </a:p>
        </p:txBody>
      </p:sp>
      <p:graphicFrame>
        <p:nvGraphicFramePr>
          <p:cNvPr id="83971" name="Group 3"/>
          <p:cNvGraphicFramePr>
            <a:graphicFrameLocks noGrp="1"/>
          </p:cNvGraphicFramePr>
          <p:nvPr>
            <p:ph idx="4294967295"/>
          </p:nvPr>
        </p:nvGraphicFramePr>
        <p:xfrm>
          <a:off x="2590800" y="1828800"/>
          <a:ext cx="7086600" cy="4237052"/>
        </p:xfrm>
        <a:graphic>
          <a:graphicData uri="http://schemas.openxmlformats.org/drawingml/2006/table">
            <a:tbl>
              <a:tblPr/>
              <a:tblGrid>
                <a:gridCol w="31581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8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Enzyme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Bacteria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KPC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Enterobacteriaceae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4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Metallo-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 pitchFamily="18" charset="2"/>
                        </a:rPr>
                        <a:t>b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-lactamase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P. aeruginosa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OXA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Acinetobacter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spp.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SME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Serratia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marcesens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7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Streptococci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Beta hemolytic</a:t>
            </a:r>
          </a:p>
          <a:p>
            <a:pPr lvl="1"/>
            <a:r>
              <a:rPr lang="en-US" dirty="0"/>
              <a:t>“Always” penicillin and cephalosporin sensitive</a:t>
            </a:r>
          </a:p>
          <a:p>
            <a:pPr lvl="2"/>
            <a:r>
              <a:rPr lang="en-US" dirty="0"/>
              <a:t>After </a:t>
            </a:r>
            <a:r>
              <a:rPr lang="en-US" dirty="0" smtClean="0"/>
              <a:t>70+ </a:t>
            </a:r>
            <a:r>
              <a:rPr lang="en-US" dirty="0"/>
              <a:t>years, still no resistance to penicillin G</a:t>
            </a:r>
          </a:p>
          <a:p>
            <a:pPr lvl="1"/>
            <a:r>
              <a:rPr lang="en-US" dirty="0" smtClean="0"/>
              <a:t>Aggressive, </a:t>
            </a:r>
            <a:r>
              <a:rPr lang="en-US" dirty="0"/>
              <a:t>just like </a:t>
            </a:r>
            <a:r>
              <a:rPr lang="en-US" dirty="0" smtClean="0"/>
              <a:t>S. </a:t>
            </a:r>
            <a:r>
              <a:rPr lang="en-US" dirty="0" err="1"/>
              <a:t>aureus</a:t>
            </a:r>
            <a:endParaRPr lang="en-US" dirty="0"/>
          </a:p>
          <a:p>
            <a:pPr lvl="1"/>
            <a:r>
              <a:rPr lang="en-US" dirty="0"/>
              <a:t>Necrotizing Group A </a:t>
            </a:r>
            <a:r>
              <a:rPr lang="en-US" dirty="0" err="1"/>
              <a:t>Strept</a:t>
            </a:r>
            <a:r>
              <a:rPr lang="en-US" dirty="0"/>
              <a:t>/Toxic Shock require anti-toxin therapy as well</a:t>
            </a:r>
          </a:p>
          <a:p>
            <a:pPr lvl="2"/>
            <a:r>
              <a:rPr lang="en-US" dirty="0"/>
              <a:t>Clindamycin or linezolid are drugs that affect protein synthesis; toxins are proteins</a:t>
            </a:r>
          </a:p>
          <a:p>
            <a:r>
              <a:rPr lang="en-US" dirty="0" err="1"/>
              <a:t>Viridans</a:t>
            </a:r>
            <a:endParaRPr lang="en-US" dirty="0"/>
          </a:p>
          <a:p>
            <a:pPr lvl="1"/>
            <a:r>
              <a:rPr lang="en-US" dirty="0"/>
              <a:t>Almost always sensitive to Ceftriaxone. Penicillin sensitivity variable </a:t>
            </a:r>
          </a:p>
        </p:txBody>
      </p:sp>
    </p:spTree>
    <p:extLst>
      <p:ext uri="{BB962C8B-B14F-4D97-AF65-F5344CB8AC3E}">
        <p14:creationId xmlns:p14="http://schemas.microsoft.com/office/powerpoint/2010/main" val="10231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09600"/>
            <a:ext cx="8458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i="1" u="sng"/>
              <a:t>K</a:t>
            </a:r>
            <a:r>
              <a:rPr lang="en-US" sz="4000" i="1"/>
              <a:t>lebsiella </a:t>
            </a:r>
            <a:r>
              <a:rPr lang="en-US" sz="4000" i="1" u="sng"/>
              <a:t>P</a:t>
            </a:r>
            <a:r>
              <a:rPr lang="en-US" sz="4000" i="1"/>
              <a:t>neumoniae </a:t>
            </a:r>
            <a:r>
              <a:rPr lang="en-US" sz="4000" i="1" u="sng"/>
              <a:t>C</a:t>
            </a:r>
            <a:r>
              <a:rPr lang="en-US" sz="4000" i="1"/>
              <a:t>arbapenemase</a:t>
            </a:r>
            <a:r>
              <a:rPr lang="en-US" sz="3600" b="1" i="1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828800"/>
            <a:ext cx="83058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600"/>
              <a:t>KPC is a class A </a:t>
            </a:r>
            <a:r>
              <a:rPr lang="en-US" sz="2600">
                <a:latin typeface="Symbol" pitchFamily="18" charset="2"/>
              </a:rPr>
              <a:t>b</a:t>
            </a:r>
            <a:r>
              <a:rPr lang="en-US" sz="2600"/>
              <a:t>-lactamase</a:t>
            </a:r>
          </a:p>
          <a:p>
            <a:pPr lvl="1" eaLnBrk="1" hangingPunct="1">
              <a:defRPr/>
            </a:pPr>
            <a:r>
              <a:rPr lang="en-US" sz="2200"/>
              <a:t>Confers resistance to all </a:t>
            </a:r>
            <a:r>
              <a:rPr lang="en-US" sz="2200">
                <a:latin typeface="Symbol" pitchFamily="18" charset="2"/>
              </a:rPr>
              <a:t>b</a:t>
            </a:r>
            <a:r>
              <a:rPr lang="en-US" sz="2200"/>
              <a:t>-lactams including extended-spectrum cephalosporins and carbapenems</a:t>
            </a:r>
          </a:p>
          <a:p>
            <a:pPr lvl="1" eaLnBrk="1" hangingPunct="1">
              <a:defRPr/>
            </a:pPr>
            <a:endParaRPr lang="en-US" sz="1000"/>
          </a:p>
          <a:p>
            <a:pPr eaLnBrk="1" hangingPunct="1">
              <a:defRPr/>
            </a:pPr>
            <a:r>
              <a:rPr lang="en-US" sz="2600"/>
              <a:t>Occurs in Enterobacteriaceae</a:t>
            </a:r>
          </a:p>
          <a:p>
            <a:pPr lvl="1" eaLnBrk="1" hangingPunct="1">
              <a:defRPr/>
            </a:pPr>
            <a:r>
              <a:rPr lang="en-US" sz="2200"/>
              <a:t>Most commonly in </a:t>
            </a:r>
            <a:r>
              <a:rPr lang="en-US" sz="2200" i="1"/>
              <a:t>Klebsiella pneumoniae</a:t>
            </a:r>
          </a:p>
          <a:p>
            <a:pPr lvl="1" eaLnBrk="1" hangingPunct="1">
              <a:defRPr/>
            </a:pPr>
            <a:r>
              <a:rPr lang="en-US" sz="2200"/>
              <a:t>Also reported in: </a:t>
            </a:r>
            <a:r>
              <a:rPr lang="en-US" sz="2200" i="1"/>
              <a:t>K. oxytoca</a:t>
            </a:r>
            <a:r>
              <a:rPr lang="en-US" sz="2200"/>
              <a:t>, </a:t>
            </a:r>
            <a:r>
              <a:rPr lang="en-US" sz="2200" i="1"/>
              <a:t>Citrobacter freundii</a:t>
            </a:r>
            <a:r>
              <a:rPr lang="en-US" sz="2200"/>
              <a:t>, </a:t>
            </a:r>
            <a:r>
              <a:rPr lang="en-US" sz="2200" i="1"/>
              <a:t>Enterobacter</a:t>
            </a:r>
            <a:r>
              <a:rPr lang="en-US" sz="2200"/>
              <a:t> spp., </a:t>
            </a:r>
            <a:r>
              <a:rPr lang="en-US" sz="2200" i="1"/>
              <a:t>Escherichia coli</a:t>
            </a:r>
            <a:r>
              <a:rPr lang="en-US" sz="2200"/>
              <a:t>, </a:t>
            </a:r>
            <a:r>
              <a:rPr lang="en-US" sz="2200" i="1"/>
              <a:t>Salmonella</a:t>
            </a:r>
            <a:r>
              <a:rPr lang="en-US" sz="2200"/>
              <a:t> spp., </a:t>
            </a:r>
            <a:r>
              <a:rPr lang="en-US" sz="2200" i="1"/>
              <a:t>Serratia</a:t>
            </a:r>
            <a:r>
              <a:rPr lang="en-US" sz="2200"/>
              <a:t> spp., </a:t>
            </a:r>
          </a:p>
          <a:p>
            <a:pPr lvl="1" eaLnBrk="1" hangingPunct="1">
              <a:defRPr/>
            </a:pPr>
            <a:endParaRPr lang="en-US" sz="1000"/>
          </a:p>
          <a:p>
            <a:pPr eaLnBrk="1" hangingPunct="1">
              <a:defRPr/>
            </a:pPr>
            <a:r>
              <a:rPr lang="en-US" sz="2600"/>
              <a:t>Also reported in </a:t>
            </a:r>
            <a:r>
              <a:rPr lang="en-US" sz="2600" i="1"/>
              <a:t>Pseudomonas aeruginosa</a:t>
            </a:r>
            <a:r>
              <a:rPr lang="en-US" sz="2600"/>
              <a:t> (South America)</a:t>
            </a:r>
          </a:p>
          <a:p>
            <a:pPr lvl="1" eaLnBrk="1" hangingPunct="1">
              <a:defRPr/>
            </a:pPr>
            <a:endParaRPr lang="en-US" sz="2200"/>
          </a:p>
          <a:p>
            <a:pPr lvl="1" eaLnBrk="1" hangingPunct="1">
              <a:buFontTx/>
              <a:buNone/>
              <a:defRPr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2460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Primer on Beta Lactamases and Newer BLIs</a:t>
            </a:r>
            <a:br>
              <a:rPr lang="en-US" dirty="0"/>
            </a:br>
            <a:r>
              <a:rPr lang="en-US" sz="1800" dirty="0"/>
              <a:t>Van </a:t>
            </a:r>
            <a:r>
              <a:rPr lang="en-US" sz="1800" dirty="0" err="1"/>
              <a:t>Duin</a:t>
            </a:r>
            <a:r>
              <a:rPr lang="en-US" sz="1800" dirty="0"/>
              <a:t>, </a:t>
            </a:r>
            <a:r>
              <a:rPr lang="en-US" sz="1800" dirty="0" err="1"/>
              <a:t>Bonomo</a:t>
            </a:r>
            <a:r>
              <a:rPr lang="en-US" sz="1800" dirty="0"/>
              <a:t>. </a:t>
            </a:r>
            <a:r>
              <a:rPr lang="en-US" sz="1800" dirty="0" err="1"/>
              <a:t>Clin</a:t>
            </a:r>
            <a:r>
              <a:rPr lang="en-US" sz="1800" dirty="0"/>
              <a:t> </a:t>
            </a:r>
            <a:r>
              <a:rPr lang="en-US" sz="1800" dirty="0" err="1"/>
              <a:t>Inf</a:t>
            </a:r>
            <a:r>
              <a:rPr lang="en-US" sz="1800" dirty="0"/>
              <a:t> Dis 2016; 63 (2):234-241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835" y="2211355"/>
            <a:ext cx="9078401" cy="22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 idx="4294967295"/>
          </p:nvPr>
        </p:nvSpPr>
        <p:spPr>
          <a:xfrm>
            <a:off x="2057400" y="1447800"/>
            <a:ext cx="7620000" cy="2152650"/>
          </a:xfrm>
        </p:spPr>
        <p:txBody>
          <a:bodyPr/>
          <a:lstStyle/>
          <a:p>
            <a:pPr eaLnBrk="1" hangingPunct="1"/>
            <a:r>
              <a:rPr lang="en-US" altLang="en-US" sz="4000"/>
              <a:t>New Delhi Metalloproteinases (NDM-1):</a:t>
            </a:r>
          </a:p>
        </p:txBody>
      </p:sp>
      <p:sp>
        <p:nvSpPr>
          <p:cNvPr id="57347" name="Subtitle 4"/>
          <p:cNvSpPr>
            <a:spLocks noGrp="1"/>
          </p:cNvSpPr>
          <p:nvPr>
            <p:ph type="subTitle" idx="4294967295"/>
          </p:nvPr>
        </p:nvSpPr>
        <p:spPr>
          <a:xfrm>
            <a:off x="2438400" y="3868739"/>
            <a:ext cx="6858000" cy="174307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>
                <a:solidFill>
                  <a:srgbClr val="898989"/>
                </a:solidFill>
              </a:rPr>
              <a:t>As if we didn’t have enough to worry about!</a:t>
            </a:r>
          </a:p>
        </p:txBody>
      </p:sp>
    </p:spTree>
    <p:extLst>
      <p:ext uri="{BB962C8B-B14F-4D97-AF65-F5344CB8AC3E}">
        <p14:creationId xmlns:p14="http://schemas.microsoft.com/office/powerpoint/2010/main" val="9369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16026"/>
            <a:ext cx="803592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3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356AB-E5AF-407A-B276-F31B6D4DD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012"/>
            <a:ext cx="8229600" cy="757989"/>
          </a:xfrm>
        </p:spPr>
        <p:txBody>
          <a:bodyPr/>
          <a:lstStyle/>
          <a:p>
            <a:r>
              <a:rPr lang="en-US" dirty="0"/>
              <a:t>New “Big Gun” Antimicrobials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82D6D8-BF42-4AF0-805A-456016C94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11" y="4020766"/>
            <a:ext cx="9144000" cy="2837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7E931A-69C4-43A0-A13D-6AD064931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11" y="1015174"/>
            <a:ext cx="9144000" cy="30055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28B9B19-C572-4355-A3EE-738F79D05171}"/>
              </a:ext>
            </a:extLst>
          </p:cNvPr>
          <p:cNvSpPr/>
          <p:nvPr/>
        </p:nvSpPr>
        <p:spPr>
          <a:xfrm>
            <a:off x="5105400" y="753563"/>
            <a:ext cx="548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Hindler</a:t>
            </a:r>
            <a:r>
              <a:rPr lang="en-US" sz="1100" dirty="0"/>
              <a:t>, Janet and Audrey Schuetz MD. CLSI AST News Update.  2018; 3(2)</a:t>
            </a:r>
          </a:p>
        </p:txBody>
      </p:sp>
    </p:spTree>
    <p:extLst>
      <p:ext uri="{BB962C8B-B14F-4D97-AF65-F5344CB8AC3E}">
        <p14:creationId xmlns:p14="http://schemas.microsoft.com/office/powerpoint/2010/main" val="7914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06" y="0"/>
            <a:ext cx="10515600" cy="1325563"/>
          </a:xfrm>
        </p:spPr>
        <p:txBody>
          <a:bodyPr/>
          <a:lstStyle/>
          <a:p>
            <a:r>
              <a:rPr lang="en-US" dirty="0"/>
              <a:t>And, As If That Wasn’t Enough!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325" y="1469295"/>
            <a:ext cx="8220075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383" y="3389300"/>
            <a:ext cx="5091500" cy="29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1524001" y="273051"/>
            <a:ext cx="8226425" cy="868363"/>
          </a:xfrm>
        </p:spPr>
        <p:txBody>
          <a:bodyPr/>
          <a:lstStyle/>
          <a:p>
            <a:pPr eaLnBrk="1" hangingPunct="1"/>
            <a:r>
              <a:rPr lang="en-US" altLang="en-US" dirty="0"/>
              <a:t>Resistance Summary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143001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/>
              <a:t>Resistance to most antibiotics is inevitable</a:t>
            </a:r>
          </a:p>
          <a:p>
            <a:pPr eaLnBrk="1" hangingPunct="1"/>
            <a:r>
              <a:rPr lang="en-US" altLang="en-US"/>
              <a:t>Mitigate the damage by</a:t>
            </a:r>
          </a:p>
          <a:p>
            <a:pPr lvl="1" eaLnBrk="1" hangingPunct="1"/>
            <a:r>
              <a:rPr lang="en-US" altLang="en-US"/>
              <a:t>Enforcing Infection Prevention measures</a:t>
            </a:r>
          </a:p>
          <a:p>
            <a:pPr lvl="2" eaLnBrk="1" hangingPunct="1"/>
            <a:r>
              <a:rPr lang="en-US" altLang="en-US"/>
              <a:t>Hand Hygiene</a:t>
            </a:r>
          </a:p>
          <a:p>
            <a:pPr lvl="2" eaLnBrk="1" hangingPunct="1"/>
            <a:r>
              <a:rPr lang="en-US" altLang="en-US"/>
              <a:t>Contact Isolation when appropriate</a:t>
            </a:r>
          </a:p>
          <a:p>
            <a:pPr lvl="3" eaLnBrk="1" hangingPunct="1"/>
            <a:r>
              <a:rPr lang="en-US" altLang="en-US"/>
              <a:t>Gowns and gloves for patients with MDR organisms</a:t>
            </a:r>
          </a:p>
          <a:p>
            <a:pPr lvl="1" eaLnBrk="1" hangingPunct="1"/>
            <a:r>
              <a:rPr lang="en-US" altLang="en-US"/>
              <a:t>Antibiotic Stewardship</a:t>
            </a:r>
          </a:p>
          <a:p>
            <a:pPr lvl="1" eaLnBrk="1" hangingPunct="1"/>
            <a:r>
              <a:rPr lang="en-US" altLang="en-US"/>
              <a:t>Continued research into new mechanisms of antibiotics</a:t>
            </a:r>
          </a:p>
          <a:p>
            <a:pPr lvl="2" eaLnBrk="1" hangingPunct="1"/>
            <a:r>
              <a:rPr lang="en-US" altLang="en-US"/>
              <a:t>Incentives to PHARM for new drug development</a:t>
            </a:r>
          </a:p>
          <a:p>
            <a:pPr lvl="2" eaLnBrk="1" hangingPunct="1"/>
            <a:r>
              <a:rPr lang="en-US" altLang="en-US"/>
              <a:t>Extension of patent protection</a:t>
            </a:r>
          </a:p>
        </p:txBody>
      </p:sp>
    </p:spTree>
    <p:extLst>
      <p:ext uri="{BB962C8B-B14F-4D97-AF65-F5344CB8AC3E}">
        <p14:creationId xmlns:p14="http://schemas.microsoft.com/office/powerpoint/2010/main" val="1101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06" y="-138727"/>
            <a:ext cx="10515600" cy="931830"/>
          </a:xfrm>
        </p:spPr>
        <p:txBody>
          <a:bodyPr/>
          <a:lstStyle/>
          <a:p>
            <a:r>
              <a:rPr lang="en-US" dirty="0"/>
              <a:t>Everything You Wanted </a:t>
            </a:r>
            <a:r>
              <a:rPr lang="en-US"/>
              <a:t>to Know…..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939" y="853522"/>
            <a:ext cx="4385388" cy="56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my 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Carolyn Clayton, MT (ASCP</a:t>
            </a:r>
            <a:r>
              <a:rPr lang="en-US" dirty="0" smtClean="0"/>
              <a:t>), </a:t>
            </a:r>
            <a:r>
              <a:rPr lang="en-US" dirty="0"/>
              <a:t>Phone x 6350</a:t>
            </a:r>
          </a:p>
          <a:p>
            <a:r>
              <a:rPr lang="en-US" dirty="0"/>
              <a:t>Laura Knoll, MT (ASCP</a:t>
            </a:r>
            <a:r>
              <a:rPr lang="en-US" dirty="0" smtClean="0"/>
              <a:t>), </a:t>
            </a:r>
            <a:r>
              <a:rPr lang="en-US" dirty="0"/>
              <a:t>Phone x 6350</a:t>
            </a:r>
          </a:p>
          <a:p>
            <a:r>
              <a:rPr lang="en-US" dirty="0"/>
              <a:t>Beverly Dickson, </a:t>
            </a:r>
            <a:r>
              <a:rPr lang="en-US" dirty="0" smtClean="0"/>
              <a:t>MD, </a:t>
            </a:r>
            <a:r>
              <a:rPr lang="en-US" dirty="0"/>
              <a:t>Phone x 7280</a:t>
            </a:r>
          </a:p>
        </p:txBody>
      </p:sp>
    </p:spTree>
    <p:extLst>
      <p:ext uri="{BB962C8B-B14F-4D97-AF65-F5344CB8AC3E}">
        <p14:creationId xmlns:p14="http://schemas.microsoft.com/office/powerpoint/2010/main" val="38866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Enterococcus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Inhibited but not killed by beta lactam monotherapy</a:t>
            </a:r>
          </a:p>
          <a:p>
            <a:r>
              <a:rPr lang="en-US" dirty="0"/>
              <a:t>For endocarditis, require “bactericidal” therapy</a:t>
            </a:r>
          </a:p>
          <a:p>
            <a:pPr lvl="1"/>
            <a:r>
              <a:rPr lang="en-US" dirty="0"/>
              <a:t>Penicillin or ampicillin plus aminoglycoside</a:t>
            </a:r>
          </a:p>
          <a:p>
            <a:pPr lvl="1"/>
            <a:r>
              <a:rPr lang="en-US" dirty="0"/>
              <a:t>Alternative penicillin or ampicillin plus ceftriaxone!</a:t>
            </a:r>
          </a:p>
          <a:p>
            <a:r>
              <a:rPr lang="en-US" dirty="0"/>
              <a:t>For non endocarditis, does not require ‘</a:t>
            </a:r>
            <a:r>
              <a:rPr lang="en-US" dirty="0" err="1"/>
              <a:t>cidal</a:t>
            </a:r>
            <a:r>
              <a:rPr lang="en-US" dirty="0"/>
              <a:t> therapy, so no need for combined therapy</a:t>
            </a:r>
          </a:p>
          <a:p>
            <a:r>
              <a:rPr lang="en-US" dirty="0"/>
              <a:t>VRE </a:t>
            </a:r>
            <a:r>
              <a:rPr lang="en-US" dirty="0" smtClean="0"/>
              <a:t>common with only 35% of E </a:t>
            </a:r>
            <a:r>
              <a:rPr lang="en-US" dirty="0" err="1" smtClean="0"/>
              <a:t>faecium</a:t>
            </a:r>
            <a:r>
              <a:rPr lang="en-US" dirty="0" smtClean="0"/>
              <a:t> susceptible to </a:t>
            </a:r>
            <a:r>
              <a:rPr lang="en-US" dirty="0" err="1" smtClean="0"/>
              <a:t>vanc</a:t>
            </a:r>
            <a:endParaRPr lang="en-US" dirty="0" smtClean="0"/>
          </a:p>
          <a:p>
            <a:pPr lvl="1"/>
            <a:r>
              <a:rPr lang="en-US" dirty="0" smtClean="0"/>
              <a:t>Choices </a:t>
            </a:r>
            <a:r>
              <a:rPr lang="en-US" dirty="0"/>
              <a:t>include ampicillin for E </a:t>
            </a:r>
            <a:r>
              <a:rPr lang="en-US" dirty="0" err="1" smtClean="0"/>
              <a:t>faecalis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/>
              <a:t>linezolid, </a:t>
            </a:r>
            <a:r>
              <a:rPr lang="en-US" dirty="0" err="1" smtClean="0"/>
              <a:t>dapto</a:t>
            </a:r>
            <a:r>
              <a:rPr lang="en-US" dirty="0" smtClean="0"/>
              <a:t> and </a:t>
            </a:r>
            <a:r>
              <a:rPr lang="en-US" dirty="0" err="1" smtClean="0"/>
              <a:t>tigecycline</a:t>
            </a:r>
            <a:r>
              <a:rPr lang="en-US" dirty="0" smtClean="0"/>
              <a:t> for E </a:t>
            </a:r>
            <a:r>
              <a:rPr lang="en-US" dirty="0" err="1" smtClean="0"/>
              <a:t>faecium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Still requires “contact precautions” during active infection</a:t>
            </a:r>
          </a:p>
        </p:txBody>
      </p:sp>
    </p:spTree>
    <p:extLst>
      <p:ext uri="{BB962C8B-B14F-4D97-AF65-F5344CB8AC3E}">
        <p14:creationId xmlns:p14="http://schemas.microsoft.com/office/powerpoint/2010/main" val="23288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Gram Negative Rods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Enterobacteriaceae: E coli, Klebsiella, Proteus, </a:t>
            </a:r>
            <a:r>
              <a:rPr lang="en-US" dirty="0" err="1"/>
              <a:t>Serratia</a:t>
            </a:r>
            <a:r>
              <a:rPr lang="en-US" dirty="0"/>
              <a:t>, </a:t>
            </a:r>
            <a:r>
              <a:rPr lang="en-US" dirty="0" err="1"/>
              <a:t>Shigella</a:t>
            </a:r>
            <a:r>
              <a:rPr lang="en-US" dirty="0"/>
              <a:t>, Salmonella, </a:t>
            </a:r>
            <a:r>
              <a:rPr lang="en-US" dirty="0" err="1" smtClean="0"/>
              <a:t>Citrobacter</a:t>
            </a:r>
            <a:r>
              <a:rPr lang="en-US" dirty="0" smtClean="0"/>
              <a:t>, etc.</a:t>
            </a:r>
            <a:endParaRPr lang="en-US" dirty="0"/>
          </a:p>
          <a:p>
            <a:pPr lvl="1"/>
            <a:r>
              <a:rPr lang="en-US" dirty="0"/>
              <a:t>Grow aerobically and anaerobically</a:t>
            </a:r>
          </a:p>
          <a:p>
            <a:pPr lvl="2"/>
            <a:r>
              <a:rPr lang="en-US" dirty="0"/>
              <a:t>Can grow in anaerobic as well as aerobic blood culture bottle</a:t>
            </a:r>
          </a:p>
          <a:p>
            <a:pPr lvl="1"/>
            <a:r>
              <a:rPr lang="en-US" dirty="0"/>
              <a:t>Increasing mechanisms of resistance (more later)</a:t>
            </a:r>
          </a:p>
          <a:p>
            <a:r>
              <a:rPr lang="en-US" dirty="0"/>
              <a:t>Non fermenters: Pseudomonas, Acinetobacter</a:t>
            </a:r>
          </a:p>
          <a:p>
            <a:pPr lvl="1"/>
            <a:r>
              <a:rPr lang="en-US" dirty="0"/>
              <a:t>Inherently drug resistant and increasing acquired resistance</a:t>
            </a:r>
          </a:p>
          <a:p>
            <a:pPr lvl="1"/>
            <a:r>
              <a:rPr lang="en-US" dirty="0"/>
              <a:t>Only grow in aerobic blood culture bottle</a:t>
            </a:r>
          </a:p>
          <a:p>
            <a:pPr lvl="1"/>
            <a:r>
              <a:rPr lang="en-US" dirty="0"/>
              <a:t>Opportunistic pathogens</a:t>
            </a:r>
          </a:p>
          <a:p>
            <a:pPr lvl="1"/>
            <a:r>
              <a:rPr lang="en-US" dirty="0"/>
              <a:t>Often require combination empiric therapy </a:t>
            </a:r>
            <a:r>
              <a:rPr lang="en-US" i="1" dirty="0"/>
              <a:t>until</a:t>
            </a:r>
            <a:r>
              <a:rPr lang="en-US" dirty="0"/>
              <a:t> susceptibility proven</a:t>
            </a:r>
          </a:p>
          <a:p>
            <a:pPr lvl="2"/>
            <a:r>
              <a:rPr lang="en-US" dirty="0"/>
              <a:t>No evidence that double coverage protects against emergence of resistance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Anaerobes: think of when dealing with infections coming from or adjacent to mucosal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 negative: </a:t>
            </a:r>
            <a:r>
              <a:rPr lang="en-US" dirty="0" err="1"/>
              <a:t>Bacterioides</a:t>
            </a:r>
            <a:r>
              <a:rPr lang="en-US" dirty="0"/>
              <a:t>, </a:t>
            </a:r>
            <a:r>
              <a:rPr lang="en-US" dirty="0" err="1"/>
              <a:t>fusobacteria</a:t>
            </a:r>
            <a:endParaRPr lang="en-US" dirty="0"/>
          </a:p>
          <a:p>
            <a:pPr lvl="1"/>
            <a:r>
              <a:rPr lang="en-US" dirty="0"/>
              <a:t>Usually beta lactamase producing</a:t>
            </a:r>
          </a:p>
          <a:p>
            <a:pPr lvl="1"/>
            <a:r>
              <a:rPr lang="en-US" dirty="0"/>
              <a:t>Usually part of mixed flora</a:t>
            </a:r>
          </a:p>
          <a:p>
            <a:pPr lvl="1"/>
            <a:r>
              <a:rPr lang="en-US" dirty="0"/>
              <a:t>Distinct gram stain appearance and putrid odor</a:t>
            </a:r>
          </a:p>
          <a:p>
            <a:pPr lvl="2"/>
            <a:r>
              <a:rPr lang="en-US" dirty="0"/>
              <a:t>Proteus also have a </a:t>
            </a:r>
            <a:r>
              <a:rPr lang="en-US" dirty="0" smtClean="0"/>
              <a:t>distinct foul </a:t>
            </a:r>
            <a:r>
              <a:rPr lang="en-US" dirty="0"/>
              <a:t>odor (</a:t>
            </a:r>
            <a:r>
              <a:rPr lang="en-US" dirty="0" smtClean="0"/>
              <a:t>H₂S</a:t>
            </a:r>
            <a:r>
              <a:rPr lang="en-US" dirty="0"/>
              <a:t>)</a:t>
            </a:r>
          </a:p>
          <a:p>
            <a:r>
              <a:rPr lang="en-US" dirty="0"/>
              <a:t>Gram positive: </a:t>
            </a:r>
            <a:r>
              <a:rPr lang="en-US" dirty="0" err="1" smtClean="0"/>
              <a:t>peptococci</a:t>
            </a:r>
            <a:r>
              <a:rPr lang="en-US" dirty="0" smtClean="0"/>
              <a:t>/</a:t>
            </a:r>
            <a:r>
              <a:rPr lang="en-US" dirty="0" err="1" smtClean="0"/>
              <a:t>peptostrept</a:t>
            </a:r>
            <a:r>
              <a:rPr lang="en-US" dirty="0" smtClean="0"/>
              <a:t> </a:t>
            </a:r>
            <a:r>
              <a:rPr lang="en-US" dirty="0"/>
              <a:t>and clostridia</a:t>
            </a:r>
          </a:p>
          <a:p>
            <a:pPr lvl="1"/>
            <a:r>
              <a:rPr lang="en-US" dirty="0"/>
              <a:t>Not beta lactamase producing = penicillin Rx effective</a:t>
            </a:r>
          </a:p>
          <a:p>
            <a:pPr lvl="1"/>
            <a:r>
              <a:rPr lang="en-US" dirty="0"/>
              <a:t>More aero-tolerant and less susceptible to </a:t>
            </a:r>
            <a:r>
              <a:rPr lang="en-US" dirty="0" smtClean="0"/>
              <a:t>metronidazole</a:t>
            </a:r>
          </a:p>
          <a:p>
            <a:pPr lvl="2"/>
            <a:r>
              <a:rPr lang="en-US" dirty="0" smtClean="0"/>
              <a:t>Aspiration pneumonia – don’t use metronidazole alone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Micro Lab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Bacteriology: </a:t>
            </a:r>
            <a:r>
              <a:rPr lang="en-US" dirty="0" smtClean="0"/>
              <a:t>aerobic, anaerobic (on some*) mycobacteria, fungi</a:t>
            </a:r>
          </a:p>
          <a:p>
            <a:pPr lvl="1"/>
            <a:r>
              <a:rPr lang="en-US" dirty="0" smtClean="0"/>
              <a:t>Blood*</a:t>
            </a:r>
            <a:endParaRPr lang="en-US" dirty="0"/>
          </a:p>
          <a:p>
            <a:pPr lvl="1"/>
            <a:r>
              <a:rPr lang="en-US" dirty="0"/>
              <a:t>Urine</a:t>
            </a:r>
          </a:p>
          <a:p>
            <a:pPr lvl="1"/>
            <a:r>
              <a:rPr lang="en-US" dirty="0"/>
              <a:t>Respiratory</a:t>
            </a:r>
          </a:p>
          <a:p>
            <a:pPr lvl="1"/>
            <a:r>
              <a:rPr lang="en-US" dirty="0"/>
              <a:t>Stool</a:t>
            </a:r>
          </a:p>
          <a:p>
            <a:pPr lvl="1"/>
            <a:r>
              <a:rPr lang="en-US" dirty="0" smtClean="0"/>
              <a:t>Wounds*</a:t>
            </a:r>
            <a:endParaRPr lang="en-US" dirty="0"/>
          </a:p>
          <a:p>
            <a:pPr lvl="1"/>
            <a:r>
              <a:rPr lang="en-US" dirty="0"/>
              <a:t>Sterile body </a:t>
            </a:r>
            <a:r>
              <a:rPr lang="en-US" dirty="0" smtClean="0"/>
              <a:t>fluids*</a:t>
            </a:r>
            <a:endParaRPr lang="en-US" dirty="0"/>
          </a:p>
          <a:p>
            <a:pPr lvl="1"/>
            <a:r>
              <a:rPr lang="en-US" dirty="0" smtClean="0"/>
              <a:t>Tissue*</a:t>
            </a:r>
            <a:endParaRPr lang="en-US" dirty="0"/>
          </a:p>
          <a:p>
            <a:r>
              <a:rPr lang="en-US" dirty="0"/>
              <a:t>Serology</a:t>
            </a:r>
          </a:p>
          <a:p>
            <a:r>
              <a:rPr lang="en-US" dirty="0"/>
              <a:t>Molecular</a:t>
            </a:r>
          </a:p>
        </p:txBody>
      </p:sp>
    </p:spTree>
    <p:extLst>
      <p:ext uri="{BB962C8B-B14F-4D97-AF65-F5344CB8AC3E}">
        <p14:creationId xmlns:p14="http://schemas.microsoft.com/office/powerpoint/2010/main" val="35391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2307</Words>
  <Application>Microsoft Office PowerPoint</Application>
  <PresentationFormat>Widescreen</PresentationFormat>
  <Paragraphs>346</Paragraphs>
  <Slides>58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Calibri</vt:lpstr>
      <vt:lpstr>Calibri Light</vt:lpstr>
      <vt:lpstr>SPC Markers/Bullets</vt:lpstr>
      <vt:lpstr>Symbol</vt:lpstr>
      <vt:lpstr>Times New Roman</vt:lpstr>
      <vt:lpstr>Wingdings</vt:lpstr>
      <vt:lpstr>WP Greek Century</vt:lpstr>
      <vt:lpstr>WP MultinationalA Helve</vt:lpstr>
      <vt:lpstr>ZapfHumnst BT</vt:lpstr>
      <vt:lpstr>Office Theme</vt:lpstr>
      <vt:lpstr>Introduction to Clinically Relevant Microbiology</vt:lpstr>
      <vt:lpstr>Outline</vt:lpstr>
      <vt:lpstr>PowerPoint Presentation</vt:lpstr>
      <vt:lpstr>Gram Positive Pathogens</vt:lpstr>
      <vt:lpstr>Streptococci</vt:lpstr>
      <vt:lpstr>Enterococcus</vt:lpstr>
      <vt:lpstr>Aerobic Gram Negative Rods</vt:lpstr>
      <vt:lpstr>Anaerobes: think of when dealing with infections coming from or adjacent to mucosal surfaces</vt:lpstr>
      <vt:lpstr>What Does the Micro Lab Do?</vt:lpstr>
      <vt:lpstr>An Example of Micro Choices Based on Source</vt:lpstr>
      <vt:lpstr>Mycobacteria</vt:lpstr>
      <vt:lpstr>Atypical Mycobacteria</vt:lpstr>
      <vt:lpstr>Mycology</vt:lpstr>
      <vt:lpstr>Parasitology</vt:lpstr>
      <vt:lpstr>Virology and “Panels”</vt:lpstr>
      <vt:lpstr>Unique Features of Microbiology Lab</vt:lpstr>
      <vt:lpstr>PowerPoint Presentation</vt:lpstr>
      <vt:lpstr>Technology in Micro</vt:lpstr>
      <vt:lpstr>A Virtual Tour of the Micro Lab!</vt:lpstr>
      <vt:lpstr>PowerPoint Presentation</vt:lpstr>
      <vt:lpstr>BacT Alert Blood Culture Incubators</vt:lpstr>
      <vt:lpstr>Vitek AST instruments</vt:lpstr>
      <vt:lpstr>Verigene</vt:lpstr>
      <vt:lpstr>FilmArray Respiratory Viral PCR and Meningitis</vt:lpstr>
      <vt:lpstr>Cepheid Infinity MTB PCR, CT/GC, GBS, FVL/PT Mutations, MRSA, Enterovirus, Blood Culture PCR</vt:lpstr>
      <vt:lpstr>MALDI-TOF</vt:lpstr>
      <vt:lpstr>Some “Pearls”</vt:lpstr>
      <vt:lpstr>More Pearls</vt:lpstr>
      <vt:lpstr>Susceptibility Testing</vt:lpstr>
      <vt:lpstr>How To Find the Antibiogram</vt:lpstr>
      <vt:lpstr>PowerPoint Presentation</vt:lpstr>
      <vt:lpstr>How Does a Patient Differ from a Test Tube?</vt:lpstr>
      <vt:lpstr>Therefore, Susceptibilities Can Over or Underestimate Activity</vt:lpstr>
      <vt:lpstr>Types of Susceptibility Testing</vt:lpstr>
      <vt:lpstr>Disc diffusion – Kirby Bauer</vt:lpstr>
      <vt:lpstr>Vitek AST instruments = Microtiter MIC </vt:lpstr>
      <vt:lpstr>Etest</vt:lpstr>
      <vt:lpstr>Relationship between MIC and Zone Size Log₂ on vertical axis</vt:lpstr>
      <vt:lpstr>Mechanisms of Antimicrobial Activity FC Tenover Amer J Med 2006;119: S3-10</vt:lpstr>
      <vt:lpstr>PowerPoint Presentation</vt:lpstr>
      <vt:lpstr>Mechanisms of Antibiotic Resistance PM Hawkey,  The origins and molecular basis of antibiotic resistance. Brit Med J 1998;317: 657-660</vt:lpstr>
      <vt:lpstr>A Primer on Beta Lactamases</vt:lpstr>
      <vt:lpstr>Class C  - Cephalosporinases</vt:lpstr>
      <vt:lpstr>PowerPoint Presentation</vt:lpstr>
      <vt:lpstr>Amp C - Continued</vt:lpstr>
      <vt:lpstr>PowerPoint Presentation</vt:lpstr>
      <vt:lpstr>Another Beta Lactamase: Extended Spectrum Beta Lactamases (ESBL)</vt:lpstr>
      <vt:lpstr>The Last Line of Defense</vt:lpstr>
      <vt:lpstr>Carbapenemases in the U.S.</vt:lpstr>
      <vt:lpstr>Klebsiella Pneumoniae Carbapenemase </vt:lpstr>
      <vt:lpstr>A Primer on Beta Lactamases and Newer BLIs Van Duin, Bonomo. Clin Inf Dis 2016; 63 (2):234-241</vt:lpstr>
      <vt:lpstr>New Delhi Metalloproteinases (NDM-1):</vt:lpstr>
      <vt:lpstr>PowerPoint Presentation</vt:lpstr>
      <vt:lpstr>New “Big Gun” Antimicrobials</vt:lpstr>
      <vt:lpstr>And, As If That Wasn’t Enough! </vt:lpstr>
      <vt:lpstr>Resistance Summary</vt:lpstr>
      <vt:lpstr>Everything You Wanted to Know…..</vt:lpstr>
      <vt:lpstr>Thanks to my collaborators</vt:lpstr>
    </vt:vector>
  </TitlesOfParts>
  <Company>Texas Health Resources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Clinically Relevant Microbiology</dc:title>
  <dc:creator>Goodman, Edward</dc:creator>
  <cp:lastModifiedBy>Goodman, Edward</cp:lastModifiedBy>
  <cp:revision>69</cp:revision>
  <dcterms:created xsi:type="dcterms:W3CDTF">2019-04-17T16:23:51Z</dcterms:created>
  <dcterms:modified xsi:type="dcterms:W3CDTF">2019-07-16T15:41:23Z</dcterms:modified>
</cp:coreProperties>
</file>